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21.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41"/>
  </p:notesMasterIdLst>
  <p:handoutMasterIdLst>
    <p:handoutMasterId r:id="rId42"/>
  </p:handoutMasterIdLst>
  <p:sldIdLst>
    <p:sldId id="256" r:id="rId3"/>
    <p:sldId id="296" r:id="rId4"/>
    <p:sldId id="311" r:id="rId5"/>
    <p:sldId id="257" r:id="rId6"/>
    <p:sldId id="267" r:id="rId7"/>
    <p:sldId id="3590" r:id="rId8"/>
    <p:sldId id="3584" r:id="rId9"/>
    <p:sldId id="295" r:id="rId10"/>
    <p:sldId id="3583" r:id="rId11"/>
    <p:sldId id="3588" r:id="rId12"/>
    <p:sldId id="3587" r:id="rId13"/>
    <p:sldId id="3586" r:id="rId14"/>
    <p:sldId id="3589" r:id="rId15"/>
    <p:sldId id="300" r:id="rId16"/>
    <p:sldId id="263" r:id="rId17"/>
    <p:sldId id="264" r:id="rId18"/>
    <p:sldId id="301" r:id="rId19"/>
    <p:sldId id="302" r:id="rId20"/>
    <p:sldId id="303" r:id="rId21"/>
    <p:sldId id="309" r:id="rId22"/>
    <p:sldId id="5309" r:id="rId23"/>
    <p:sldId id="312" r:id="rId24"/>
    <p:sldId id="3594" r:id="rId25"/>
    <p:sldId id="335" r:id="rId26"/>
    <p:sldId id="3566" r:id="rId27"/>
    <p:sldId id="3580" r:id="rId28"/>
    <p:sldId id="3573" r:id="rId29"/>
    <p:sldId id="328" r:id="rId30"/>
    <p:sldId id="5307" r:id="rId31"/>
    <p:sldId id="3593" r:id="rId32"/>
    <p:sldId id="3562" r:id="rId33"/>
    <p:sldId id="3581" r:id="rId34"/>
    <p:sldId id="5312" r:id="rId35"/>
    <p:sldId id="299" r:id="rId36"/>
    <p:sldId id="5313" r:id="rId37"/>
    <p:sldId id="5317" r:id="rId38"/>
    <p:sldId id="5315" r:id="rId39"/>
    <p:sldId id="269" r:id="rId40"/>
  </p:sldIdLst>
  <p:sldSz cx="12192000" cy="6858000"/>
  <p:notesSz cx="9144000" cy="6858000"/>
  <p:embeddedFontLst>
    <p:embeddedFont>
      <p:font typeface="Arial Nova Light" panose="020B0304020202020204" pitchFamily="34" charset="0"/>
      <p:regular r:id="rId43"/>
      <p:italic r:id="rId44"/>
    </p:embeddedFont>
    <p:embeddedFont>
      <p:font typeface="Brix Sans Black" panose="02000000000000000000" charset="0"/>
      <p:bold r:id="rId45"/>
    </p:embeddedFont>
    <p:embeddedFont>
      <p:font typeface="Brix Sans Bold" panose="02000000000000000000" charset="0"/>
      <p:bold r:id="rId46"/>
    </p:embeddedFont>
    <p:embeddedFont>
      <p:font typeface="Brix Sans ExtraLight" panose="02000000000000000000" charset="0"/>
      <p:regular r:id="rId47"/>
    </p:embeddedFont>
    <p:embeddedFont>
      <p:font typeface="Brix Sans Light" panose="02000000000000000000" charset="0"/>
      <p:regular r:id="rId48"/>
    </p:embeddedFont>
    <p:embeddedFont>
      <p:font typeface="Brix Slab Black" panose="02000000000000000000" charset="0"/>
      <p:bold r:id="rId49"/>
    </p:embeddedFont>
    <p:embeddedFont>
      <p:font typeface="Brix Slab ExtraLight" panose="02000000000000000000" charset="0"/>
      <p:regular r:id="rId50"/>
    </p:embeddedFont>
    <p:embeddedFont>
      <p:font typeface="Brix Slab Light" panose="02000000000000000000" charset="0"/>
      <p:regular r:id="rId51"/>
    </p:embeddedFont>
    <p:embeddedFont>
      <p:font typeface="Franklin Gothic Medium Cond" panose="020B0606030402020204" pitchFamily="34" charset="0"/>
      <p:regular r:id="rId52"/>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empel" id="{07A2CD2F-A48B-4B07-A63D-5ACA46D99818}">
          <p14:sldIdLst>
            <p14:sldId id="256"/>
            <p14:sldId id="296"/>
            <p14:sldId id="311"/>
            <p14:sldId id="257"/>
            <p14:sldId id="267"/>
            <p14:sldId id="3590"/>
            <p14:sldId id="3584"/>
            <p14:sldId id="295"/>
            <p14:sldId id="3583"/>
            <p14:sldId id="3588"/>
            <p14:sldId id="3587"/>
            <p14:sldId id="3586"/>
            <p14:sldId id="3589"/>
            <p14:sldId id="300"/>
            <p14:sldId id="263"/>
            <p14:sldId id="264"/>
            <p14:sldId id="301"/>
            <p14:sldId id="302"/>
            <p14:sldId id="303"/>
            <p14:sldId id="309"/>
            <p14:sldId id="5309"/>
            <p14:sldId id="312"/>
            <p14:sldId id="3594"/>
            <p14:sldId id="335"/>
            <p14:sldId id="3566"/>
            <p14:sldId id="3580"/>
            <p14:sldId id="3573"/>
            <p14:sldId id="328"/>
            <p14:sldId id="5307"/>
            <p14:sldId id="3593"/>
            <p14:sldId id="3562"/>
            <p14:sldId id="3581"/>
            <p14:sldId id="5312"/>
            <p14:sldId id="299"/>
            <p14:sldId id="5313"/>
            <p14:sldId id="5317"/>
            <p14:sldId id="5315"/>
            <p14:sldId id="269"/>
          </p14:sldIdLst>
        </p14:section>
        <p14:section name="Dolda sidor" id="{3964BCFE-ED4C-41E2-B762-6DDC804147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FE1DB"/>
    <a:srgbClr val="FFA594"/>
    <a:srgbClr val="FFD88B"/>
    <a:srgbClr val="BAD8AC"/>
    <a:srgbClr val="CF7A70"/>
    <a:srgbClr val="77D75F"/>
    <a:srgbClr val="FBDD00"/>
    <a:srgbClr val="77A3CF"/>
    <a:srgbClr val="6496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03" autoAdjust="0"/>
    <p:restoredTop sz="97769" autoAdjust="0"/>
  </p:normalViewPr>
  <p:slideViewPr>
    <p:cSldViewPr snapToGrid="0">
      <p:cViewPr varScale="1">
        <p:scale>
          <a:sx n="114" d="100"/>
          <a:sy n="114" d="100"/>
        </p:scale>
        <p:origin x="966"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70" d="100"/>
        <a:sy n="170" d="100"/>
      </p:scale>
      <p:origin x="0" y="0"/>
    </p:cViewPr>
  </p:sorterViewPr>
  <p:notesViewPr>
    <p:cSldViewPr snapToGrid="0" showGuides="1">
      <p:cViewPr varScale="1">
        <p:scale>
          <a:sx n="216" d="100"/>
          <a:sy n="216" d="100"/>
        </p:scale>
        <p:origin x="249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nnar Håkansson (Golf)" userId="b86bc088-2f0e-41f9-929e-40c90c71580a" providerId="ADAL" clId="{2EB00B9E-A213-4770-B8BD-7D7E0D013E1E}"/>
    <pc:docChg chg="custSel delSld modSld modSection">
      <pc:chgData name="Gunnar Håkansson (Golf)" userId="b86bc088-2f0e-41f9-929e-40c90c71580a" providerId="ADAL" clId="{2EB00B9E-A213-4770-B8BD-7D7E0D013E1E}" dt="2023-11-26T12:20:51.306" v="205" actId="47"/>
      <pc:docMkLst>
        <pc:docMk/>
      </pc:docMkLst>
      <pc:sldChg chg="del">
        <pc:chgData name="Gunnar Håkansson (Golf)" userId="b86bc088-2f0e-41f9-929e-40c90c71580a" providerId="ADAL" clId="{2EB00B9E-A213-4770-B8BD-7D7E0D013E1E}" dt="2023-11-26T12:20:51.306" v="205" actId="47"/>
        <pc:sldMkLst>
          <pc:docMk/>
          <pc:sldMk cId="1691627421" sldId="3571"/>
        </pc:sldMkLst>
      </pc:sldChg>
      <pc:sldChg chg="modSp mod">
        <pc:chgData name="Gunnar Håkansson (Golf)" userId="b86bc088-2f0e-41f9-929e-40c90c71580a" providerId="ADAL" clId="{2EB00B9E-A213-4770-B8BD-7D7E0D013E1E}" dt="2023-11-26T11:14:54.668" v="204" actId="1035"/>
        <pc:sldMkLst>
          <pc:docMk/>
          <pc:sldMk cId="564721613" sldId="5315"/>
        </pc:sldMkLst>
        <pc:spChg chg="mod">
          <ac:chgData name="Gunnar Håkansson (Golf)" userId="b86bc088-2f0e-41f9-929e-40c90c71580a" providerId="ADAL" clId="{2EB00B9E-A213-4770-B8BD-7D7E0D013E1E}" dt="2023-11-26T11:10:00.879" v="162" actId="20577"/>
          <ac:spMkLst>
            <pc:docMk/>
            <pc:sldMk cId="564721613" sldId="5315"/>
            <ac:spMk id="16" creationId="{0055D88F-06E7-F98F-F18B-1DF84A39DAA6}"/>
          </ac:spMkLst>
        </pc:spChg>
        <pc:spChg chg="mod">
          <ac:chgData name="Gunnar Håkansson (Golf)" userId="b86bc088-2f0e-41f9-929e-40c90c71580a" providerId="ADAL" clId="{2EB00B9E-A213-4770-B8BD-7D7E0D013E1E}" dt="2023-11-26T11:12:03.103" v="201" actId="20577"/>
          <ac:spMkLst>
            <pc:docMk/>
            <pc:sldMk cId="564721613" sldId="5315"/>
            <ac:spMk id="17" creationId="{DF80938A-07F9-E4DC-E0ED-BBCCAF02A678}"/>
          </ac:spMkLst>
        </pc:spChg>
        <pc:spChg chg="mod">
          <ac:chgData name="Gunnar Håkansson (Golf)" userId="b86bc088-2f0e-41f9-929e-40c90c71580a" providerId="ADAL" clId="{2EB00B9E-A213-4770-B8BD-7D7E0D013E1E}" dt="2023-11-26T11:14:54.668" v="204" actId="1035"/>
          <ac:spMkLst>
            <pc:docMk/>
            <pc:sldMk cId="564721613" sldId="5315"/>
            <ac:spMk id="22" creationId="{4A76D6F7-D734-5983-B4EA-6F58F6D04A00}"/>
          </ac:spMkLst>
        </pc:spChg>
      </pc:sldChg>
      <pc:sldChg chg="modSp mod">
        <pc:chgData name="Gunnar Håkansson (Golf)" userId="b86bc088-2f0e-41f9-929e-40c90c71580a" providerId="ADAL" clId="{2EB00B9E-A213-4770-B8BD-7D7E0D013E1E}" dt="2023-11-26T11:05:01.146" v="130" actId="20577"/>
        <pc:sldMkLst>
          <pc:docMk/>
          <pc:sldMk cId="623064902" sldId="5317"/>
        </pc:sldMkLst>
        <pc:spChg chg="mod">
          <ac:chgData name="Gunnar Håkansson (Golf)" userId="b86bc088-2f0e-41f9-929e-40c90c71580a" providerId="ADAL" clId="{2EB00B9E-A213-4770-B8BD-7D7E0D013E1E}" dt="2023-11-26T11:00:15.762" v="49" actId="20577"/>
          <ac:spMkLst>
            <pc:docMk/>
            <pc:sldMk cId="623064902" sldId="5317"/>
            <ac:spMk id="7" creationId="{8F526819-E2AB-8B8F-7709-9C2A351F0FD5}"/>
          </ac:spMkLst>
        </pc:spChg>
        <pc:spChg chg="mod">
          <ac:chgData name="Gunnar Håkansson (Golf)" userId="b86bc088-2f0e-41f9-929e-40c90c71580a" providerId="ADAL" clId="{2EB00B9E-A213-4770-B8BD-7D7E0D013E1E}" dt="2023-11-26T11:00:21.286" v="50" actId="1037"/>
          <ac:spMkLst>
            <pc:docMk/>
            <pc:sldMk cId="623064902" sldId="5317"/>
            <ac:spMk id="8" creationId="{0EA7B950-140A-5C23-C735-D704933B3B15}"/>
          </ac:spMkLst>
        </pc:spChg>
        <pc:spChg chg="mod">
          <ac:chgData name="Gunnar Håkansson (Golf)" userId="b86bc088-2f0e-41f9-929e-40c90c71580a" providerId="ADAL" clId="{2EB00B9E-A213-4770-B8BD-7D7E0D013E1E}" dt="2023-11-26T11:05:01.146" v="130" actId="20577"/>
          <ac:spMkLst>
            <pc:docMk/>
            <pc:sldMk cId="623064902" sldId="5317"/>
            <ac:spMk id="11" creationId="{C240CAE0-5EDB-C67E-9A19-AAD0A545A02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ove\Desktop\Sifferunderlag_S2031_ho&#776;stmo&#776;ten_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ove\Desktop\Sifferunderlag_S2031_ho&#776;stmo&#776;ten_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ove\Desktop\Sifferunderlag_S2031_ho&#776;stmo&#776;ten_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ove\Desktop\Sifferunderlag_S2031_ho&#776;stmo&#776;ten_20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ove\Desktop\Sifferunderlag_S2031_ho&#776;stmo&#776;ten_202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Aktiva</c:v>
          </c:tx>
          <c:spPr>
            <a:ln w="57150" cap="rnd">
              <a:solidFill>
                <a:schemeClr val="bg1">
                  <a:lumMod val="95000"/>
                </a:schemeClr>
              </a:solidFill>
              <a:round/>
            </a:ln>
            <a:effectLst/>
          </c:spPr>
          <c:marker>
            <c:symbol val="none"/>
          </c:marker>
          <c:cat>
            <c:numRef>
              <c:f>Blad3!$A$30:$A$43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Blad3!$F$30:$F$43</c:f>
              <c:numCache>
                <c:formatCode>#,##0</c:formatCode>
                <c:ptCount val="14"/>
                <c:pt idx="0">
                  <c:v>500121</c:v>
                </c:pt>
                <c:pt idx="1">
                  <c:v>490798</c:v>
                </c:pt>
                <c:pt idx="2">
                  <c:v>480394</c:v>
                </c:pt>
                <c:pt idx="3">
                  <c:v>473480</c:v>
                </c:pt>
                <c:pt idx="4">
                  <c:v>474418</c:v>
                </c:pt>
                <c:pt idx="5">
                  <c:v>476837</c:v>
                </c:pt>
                <c:pt idx="6">
                  <c:v>486631</c:v>
                </c:pt>
                <c:pt idx="7">
                  <c:v>491768</c:v>
                </c:pt>
                <c:pt idx="8">
                  <c:v>484373</c:v>
                </c:pt>
                <c:pt idx="9">
                  <c:v>484514</c:v>
                </c:pt>
                <c:pt idx="10">
                  <c:v>538962</c:v>
                </c:pt>
                <c:pt idx="11">
                  <c:v>555334</c:v>
                </c:pt>
                <c:pt idx="12">
                  <c:v>536203</c:v>
                </c:pt>
                <c:pt idx="13">
                  <c:v>536472</c:v>
                </c:pt>
              </c:numCache>
            </c:numRef>
          </c:val>
          <c:smooth val="0"/>
          <c:extLst>
            <c:ext xmlns:c16="http://schemas.microsoft.com/office/drawing/2014/chart" uri="{C3380CC4-5D6E-409C-BE32-E72D297353CC}">
              <c16:uniqueId val="{00000000-3840-9740-AFCC-11D11B89E465}"/>
            </c:ext>
          </c:extLst>
        </c:ser>
        <c:dLbls>
          <c:showLegendKey val="0"/>
          <c:showVal val="0"/>
          <c:showCatName val="0"/>
          <c:showSerName val="0"/>
          <c:showPercent val="0"/>
          <c:showBubbleSize val="0"/>
        </c:dLbls>
        <c:smooth val="0"/>
        <c:axId val="783591775"/>
        <c:axId val="820414191"/>
      </c:lineChart>
      <c:catAx>
        <c:axId val="78359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Brix Sans ExtraLight" panose="02000000000000000000" pitchFamily="2" charset="77"/>
                <a:ea typeface="+mn-ea"/>
                <a:cs typeface="+mn-cs"/>
              </a:defRPr>
            </a:pPr>
            <a:endParaRPr lang="sv-SE"/>
          </a:p>
        </c:txPr>
        <c:crossAx val="820414191"/>
        <c:crosses val="autoZero"/>
        <c:auto val="0"/>
        <c:lblAlgn val="ctr"/>
        <c:lblOffset val="100"/>
        <c:noMultiLvlLbl val="0"/>
      </c:catAx>
      <c:valAx>
        <c:axId val="820414191"/>
        <c:scaling>
          <c:orientation val="minMax"/>
          <c:max val="600000"/>
          <c:min val="4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Brix Sans Light" panose="02000000000000000000" pitchFamily="2" charset="77"/>
                <a:ea typeface="+mn-ea"/>
                <a:cs typeface="+mn-cs"/>
              </a:defRPr>
            </a:pPr>
            <a:endParaRPr lang="sv-SE"/>
          </a:p>
        </c:txPr>
        <c:crossAx val="783591775"/>
        <c:crosses val="autoZero"/>
        <c:crossBetween val="between"/>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7150" cap="rnd">
              <a:solidFill>
                <a:schemeClr val="bg1"/>
              </a:solidFill>
              <a:round/>
            </a:ln>
            <a:effectLst/>
          </c:spPr>
          <c:marker>
            <c:symbol val="none"/>
          </c:marker>
          <c:cat>
            <c:numRef>
              <c:f>Blad3!$A$30:$A$43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Blad3!$D$30:$D$43</c:f>
              <c:numCache>
                <c:formatCode>#,##0</c:formatCode>
                <c:ptCount val="14"/>
                <c:pt idx="0">
                  <c:v>135553</c:v>
                </c:pt>
                <c:pt idx="1">
                  <c:v>131754</c:v>
                </c:pt>
                <c:pt idx="2">
                  <c:v>127599</c:v>
                </c:pt>
                <c:pt idx="3">
                  <c:v>124423</c:v>
                </c:pt>
                <c:pt idx="4">
                  <c:v>123299</c:v>
                </c:pt>
                <c:pt idx="5">
                  <c:v>122736</c:v>
                </c:pt>
                <c:pt idx="6">
                  <c:v>123690</c:v>
                </c:pt>
                <c:pt idx="7">
                  <c:v>123863</c:v>
                </c:pt>
                <c:pt idx="8">
                  <c:v>121552</c:v>
                </c:pt>
                <c:pt idx="9">
                  <c:v>120011</c:v>
                </c:pt>
                <c:pt idx="10">
                  <c:v>129949</c:v>
                </c:pt>
                <c:pt idx="11">
                  <c:v>132519</c:v>
                </c:pt>
                <c:pt idx="12" formatCode="General">
                  <c:v>126430</c:v>
                </c:pt>
                <c:pt idx="13" formatCode="General">
                  <c:v>121070</c:v>
                </c:pt>
              </c:numCache>
            </c:numRef>
          </c:val>
          <c:smooth val="0"/>
          <c:extLst>
            <c:ext xmlns:c16="http://schemas.microsoft.com/office/drawing/2014/chart" uri="{C3380CC4-5D6E-409C-BE32-E72D297353CC}">
              <c16:uniqueId val="{00000000-A80C-2940-9FC0-F2D0E6324345}"/>
            </c:ext>
          </c:extLst>
        </c:ser>
        <c:ser>
          <c:idx val="1"/>
          <c:order val="1"/>
          <c:spPr>
            <a:ln w="57150" cap="rnd">
              <a:solidFill>
                <a:schemeClr val="bg1"/>
              </a:solidFill>
              <a:round/>
            </a:ln>
            <a:effectLst/>
          </c:spPr>
          <c:marker>
            <c:symbol val="none"/>
          </c:marker>
          <c:cat>
            <c:numRef>
              <c:f>Blad3!$A$30:$A$43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Blad3!$E$30:$E$43</c:f>
              <c:numCache>
                <c:formatCode>#,##0</c:formatCode>
                <c:ptCount val="14"/>
                <c:pt idx="0">
                  <c:v>308605</c:v>
                </c:pt>
                <c:pt idx="1">
                  <c:v>305549</c:v>
                </c:pt>
                <c:pt idx="2">
                  <c:v>301961</c:v>
                </c:pt>
                <c:pt idx="3">
                  <c:v>300588</c:v>
                </c:pt>
                <c:pt idx="4">
                  <c:v>303926</c:v>
                </c:pt>
                <c:pt idx="5">
                  <c:v>307328</c:v>
                </c:pt>
                <c:pt idx="6">
                  <c:v>314585</c:v>
                </c:pt>
                <c:pt idx="7">
                  <c:v>318732</c:v>
                </c:pt>
                <c:pt idx="8">
                  <c:v>315977</c:v>
                </c:pt>
                <c:pt idx="9">
                  <c:v>318578</c:v>
                </c:pt>
                <c:pt idx="10">
                  <c:v>347174</c:v>
                </c:pt>
                <c:pt idx="11">
                  <c:v>354270</c:v>
                </c:pt>
                <c:pt idx="12">
                  <c:v>347153</c:v>
                </c:pt>
                <c:pt idx="13">
                  <c:v>348683</c:v>
                </c:pt>
              </c:numCache>
            </c:numRef>
          </c:val>
          <c:smooth val="0"/>
          <c:extLst>
            <c:ext xmlns:c16="http://schemas.microsoft.com/office/drawing/2014/chart" uri="{C3380CC4-5D6E-409C-BE32-E72D297353CC}">
              <c16:uniqueId val="{00000001-A80C-2940-9FC0-F2D0E6324345}"/>
            </c:ext>
          </c:extLst>
        </c:ser>
        <c:dLbls>
          <c:showLegendKey val="0"/>
          <c:showVal val="0"/>
          <c:showCatName val="0"/>
          <c:showSerName val="0"/>
          <c:showPercent val="0"/>
          <c:showBubbleSize val="0"/>
        </c:dLbls>
        <c:smooth val="0"/>
        <c:axId val="845386896"/>
        <c:axId val="845389008"/>
      </c:lineChart>
      <c:catAx>
        <c:axId val="84538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Brix Sans Light" panose="02000000000000000000" pitchFamily="2" charset="77"/>
                <a:ea typeface="+mn-ea"/>
                <a:cs typeface="+mn-cs"/>
              </a:defRPr>
            </a:pPr>
            <a:endParaRPr lang="sv-SE"/>
          </a:p>
        </c:txPr>
        <c:crossAx val="845389008"/>
        <c:crosses val="autoZero"/>
        <c:auto val="1"/>
        <c:lblAlgn val="ctr"/>
        <c:lblOffset val="100"/>
        <c:noMultiLvlLbl val="0"/>
      </c:catAx>
      <c:valAx>
        <c:axId val="8453890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Brix Sans Light" panose="02000000000000000000" pitchFamily="2" charset="77"/>
                <a:ea typeface="+mn-ea"/>
                <a:cs typeface="+mn-cs"/>
              </a:defRPr>
            </a:pPr>
            <a:endParaRPr lang="sv-SE"/>
          </a:p>
        </c:txPr>
        <c:crossAx val="845386896"/>
        <c:crosses val="autoZero"/>
        <c:crossBetween val="between"/>
        <c:majorUnit val="1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7150" cap="rnd">
              <a:solidFill>
                <a:schemeClr val="bg1"/>
              </a:solidFill>
              <a:round/>
            </a:ln>
            <a:effectLst/>
          </c:spPr>
          <c:marker>
            <c:symbol val="none"/>
          </c:marker>
          <c:cat>
            <c:numRef>
              <c:f>Blad3!$A$30:$A$43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Blad3!$B$30:$B$43</c:f>
              <c:numCache>
                <c:formatCode>#,##0</c:formatCode>
                <c:ptCount val="14"/>
                <c:pt idx="0">
                  <c:v>12982</c:v>
                </c:pt>
                <c:pt idx="1">
                  <c:v>12154</c:v>
                </c:pt>
                <c:pt idx="2">
                  <c:v>11368</c:v>
                </c:pt>
                <c:pt idx="3">
                  <c:v>10683</c:v>
                </c:pt>
                <c:pt idx="4">
                  <c:v>10378</c:v>
                </c:pt>
                <c:pt idx="5">
                  <c:v>10207</c:v>
                </c:pt>
                <c:pt idx="6">
                  <c:v>10491</c:v>
                </c:pt>
                <c:pt idx="7">
                  <c:v>10646</c:v>
                </c:pt>
                <c:pt idx="8">
                  <c:v>10319</c:v>
                </c:pt>
                <c:pt idx="9">
                  <c:v>9739</c:v>
                </c:pt>
                <c:pt idx="10">
                  <c:v>11781</c:v>
                </c:pt>
                <c:pt idx="11">
                  <c:v>12510</c:v>
                </c:pt>
                <c:pt idx="12" formatCode="General">
                  <c:v>10628</c:v>
                </c:pt>
                <c:pt idx="13" formatCode="General">
                  <c:v>9862</c:v>
                </c:pt>
              </c:numCache>
            </c:numRef>
          </c:val>
          <c:smooth val="0"/>
          <c:extLst>
            <c:ext xmlns:c16="http://schemas.microsoft.com/office/drawing/2014/chart" uri="{C3380CC4-5D6E-409C-BE32-E72D297353CC}">
              <c16:uniqueId val="{00000000-4E39-6641-BCF5-43D3621F418B}"/>
            </c:ext>
          </c:extLst>
        </c:ser>
        <c:ser>
          <c:idx val="1"/>
          <c:order val="1"/>
          <c:spPr>
            <a:ln w="57150" cap="rnd">
              <a:solidFill>
                <a:schemeClr val="bg1"/>
              </a:solidFill>
              <a:round/>
            </a:ln>
            <a:effectLst/>
          </c:spPr>
          <c:marker>
            <c:symbol val="none"/>
          </c:marker>
          <c:cat>
            <c:numRef>
              <c:f>Blad3!$A$30:$A$43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Blad3!$C$30:$C$43</c:f>
              <c:numCache>
                <c:formatCode>#,##0</c:formatCode>
                <c:ptCount val="14"/>
                <c:pt idx="0">
                  <c:v>42981</c:v>
                </c:pt>
                <c:pt idx="1">
                  <c:v>41341</c:v>
                </c:pt>
                <c:pt idx="2">
                  <c:v>39466</c:v>
                </c:pt>
                <c:pt idx="3">
                  <c:v>37786</c:v>
                </c:pt>
                <c:pt idx="4">
                  <c:v>36815</c:v>
                </c:pt>
                <c:pt idx="5">
                  <c:v>36566</c:v>
                </c:pt>
                <c:pt idx="6">
                  <c:v>37865</c:v>
                </c:pt>
                <c:pt idx="7">
                  <c:v>38527</c:v>
                </c:pt>
                <c:pt idx="8">
                  <c:v>36525</c:v>
                </c:pt>
                <c:pt idx="9">
                  <c:v>36186</c:v>
                </c:pt>
                <c:pt idx="10">
                  <c:v>50058</c:v>
                </c:pt>
                <c:pt idx="11">
                  <c:v>56035</c:v>
                </c:pt>
                <c:pt idx="12" formatCode="General">
                  <c:v>51992</c:v>
                </c:pt>
                <c:pt idx="13" formatCode="General">
                  <c:v>56857</c:v>
                </c:pt>
              </c:numCache>
            </c:numRef>
          </c:val>
          <c:smooth val="0"/>
          <c:extLst>
            <c:ext xmlns:c16="http://schemas.microsoft.com/office/drawing/2014/chart" uri="{C3380CC4-5D6E-409C-BE32-E72D297353CC}">
              <c16:uniqueId val="{00000001-4E39-6641-BCF5-43D3621F418B}"/>
            </c:ext>
          </c:extLst>
        </c:ser>
        <c:dLbls>
          <c:showLegendKey val="0"/>
          <c:showVal val="0"/>
          <c:showCatName val="0"/>
          <c:showSerName val="0"/>
          <c:showPercent val="0"/>
          <c:showBubbleSize val="0"/>
        </c:dLbls>
        <c:smooth val="0"/>
        <c:axId val="1189986144"/>
        <c:axId val="866062127"/>
      </c:lineChart>
      <c:catAx>
        <c:axId val="118998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Brix Sans Light" panose="02000000000000000000" pitchFamily="2" charset="77"/>
                <a:ea typeface="+mn-ea"/>
                <a:cs typeface="+mn-cs"/>
              </a:defRPr>
            </a:pPr>
            <a:endParaRPr lang="sv-SE"/>
          </a:p>
        </c:txPr>
        <c:crossAx val="866062127"/>
        <c:crosses val="autoZero"/>
        <c:auto val="1"/>
        <c:lblAlgn val="ctr"/>
        <c:lblOffset val="100"/>
        <c:noMultiLvlLbl val="0"/>
      </c:catAx>
      <c:valAx>
        <c:axId val="8660621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Brix Sans Light" panose="02000000000000000000" pitchFamily="2" charset="77"/>
                <a:ea typeface="+mn-ea"/>
                <a:cs typeface="+mn-cs"/>
              </a:defRPr>
            </a:pPr>
            <a:endParaRPr lang="sv-SE"/>
          </a:p>
        </c:txPr>
        <c:crossAx val="1189986144"/>
        <c:crosses val="autoZero"/>
        <c:crossBetween val="between"/>
        <c:majorUnit val="2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spPr>
            <a:ln>
              <a:noFill/>
            </a:ln>
          </c:spPr>
          <c:dPt>
            <c:idx val="0"/>
            <c:bubble3D val="0"/>
            <c:spPr>
              <a:solidFill>
                <a:srgbClr val="FFA594"/>
              </a:solidFill>
              <a:ln w="19050">
                <a:noFill/>
              </a:ln>
              <a:effectLst/>
            </c:spPr>
            <c:extLst>
              <c:ext xmlns:c16="http://schemas.microsoft.com/office/drawing/2014/chart" uri="{C3380CC4-5D6E-409C-BE32-E72D297353CC}">
                <c16:uniqueId val="{00000001-DC3E-CF46-9065-0E3DF9C50F2D}"/>
              </c:ext>
            </c:extLst>
          </c:dPt>
          <c:dPt>
            <c:idx val="1"/>
            <c:bubble3D val="0"/>
            <c:spPr>
              <a:solidFill>
                <a:srgbClr val="FFD88B"/>
              </a:solidFill>
              <a:ln w="19050">
                <a:noFill/>
              </a:ln>
              <a:effectLst/>
            </c:spPr>
            <c:extLst>
              <c:ext xmlns:c16="http://schemas.microsoft.com/office/drawing/2014/chart" uri="{C3380CC4-5D6E-409C-BE32-E72D297353CC}">
                <c16:uniqueId val="{00000003-DC3E-CF46-9065-0E3DF9C50F2D}"/>
              </c:ext>
            </c:extLst>
          </c:dPt>
          <c:dPt>
            <c:idx val="2"/>
            <c:bubble3D val="0"/>
            <c:spPr>
              <a:solidFill>
                <a:srgbClr val="BAD8AC"/>
              </a:solidFill>
              <a:ln w="19050">
                <a:noFill/>
              </a:ln>
              <a:effectLst/>
            </c:spPr>
            <c:extLst>
              <c:ext xmlns:c16="http://schemas.microsoft.com/office/drawing/2014/chart" uri="{C3380CC4-5D6E-409C-BE32-E72D297353CC}">
                <c16:uniqueId val="{00000005-DC3E-CF46-9065-0E3DF9C50F2D}"/>
              </c:ext>
            </c:extLst>
          </c:dPt>
          <c:dLbls>
            <c:dLbl>
              <c:idx val="1"/>
              <c:dLblPos val="outEnd"/>
              <c:showLegendKey val="0"/>
              <c:showVal val="1"/>
              <c:showCatName val="0"/>
              <c:showSerName val="0"/>
              <c:showPercent val="0"/>
              <c:showBubbleSize val="0"/>
              <c:extLst>
                <c:ext xmlns:c15="http://schemas.microsoft.com/office/drawing/2012/chart" uri="{CE6537A1-D6FC-4f65-9D91-7224C49458BB}">
                  <c15:layout>
                    <c:manualLayout>
                      <c:w val="8.1300813008130079E-2"/>
                      <c:h val="5.6451035484263147E-2"/>
                    </c:manualLayout>
                  </c15:layout>
                </c:ext>
                <c:ext xmlns:c16="http://schemas.microsoft.com/office/drawing/2014/chart" uri="{C3380CC4-5D6E-409C-BE32-E72D297353CC}">
                  <c16:uniqueId val="{00000003-DC3E-CF46-9065-0E3DF9C50F2D}"/>
                </c:ext>
              </c:extLst>
            </c:dLbl>
            <c:spPr>
              <a:noFill/>
              <a:ln>
                <a:noFill/>
              </a:ln>
              <a:effectLst/>
            </c:spPr>
            <c:txPr>
              <a:bodyPr rot="0" spcFirstLastPara="1" vertOverflow="ellipsis" vert="horz" wrap="square" lIns="38100" tIns="19050" rIns="38100" bIns="19050" anchor="ctr" anchorCtr="1">
                <a:spAutoFit/>
              </a:bodyPr>
              <a:lstStyle/>
              <a:p>
                <a:pPr>
                  <a:defRPr sz="2100" b="0" i="0" u="none" strike="noStrike" kern="1200" baseline="0">
                    <a:solidFill>
                      <a:schemeClr val="bg1"/>
                    </a:solidFill>
                    <a:latin typeface="Brix Sans Light" panose="02000000000000000000" pitchFamily="2" charset="77"/>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Blad1!$B$45:$B$47</c:f>
              <c:strCache>
                <c:ptCount val="3"/>
                <c:pt idx="0">
                  <c:v>Minskning</c:v>
                </c:pt>
                <c:pt idx="1">
                  <c:v>Oförändrat</c:v>
                </c:pt>
                <c:pt idx="2">
                  <c:v>Ökning</c:v>
                </c:pt>
              </c:strCache>
            </c:strRef>
          </c:cat>
          <c:val>
            <c:numRef>
              <c:f>Blad1!$C$45:$C$47</c:f>
              <c:numCache>
                <c:formatCode>General</c:formatCode>
                <c:ptCount val="3"/>
                <c:pt idx="0">
                  <c:v>298</c:v>
                </c:pt>
                <c:pt idx="1">
                  <c:v>57</c:v>
                </c:pt>
                <c:pt idx="2">
                  <c:v>88</c:v>
                </c:pt>
              </c:numCache>
            </c:numRef>
          </c:val>
          <c:extLst>
            <c:ext xmlns:c16="http://schemas.microsoft.com/office/drawing/2014/chart" uri="{C3380CC4-5D6E-409C-BE32-E72D297353CC}">
              <c16:uniqueId val="{00000006-DC3E-CF46-9065-0E3DF9C50F2D}"/>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100" b="0" i="0" u="none" strike="noStrike" kern="1200" baseline="0">
              <a:solidFill>
                <a:schemeClr val="bg1"/>
              </a:solidFill>
              <a:latin typeface="Brix Sans ExtraLight" panose="02000000000000000000" pitchFamily="2" charset="77"/>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a:noFill/>
            </a:ln>
            <a:effectLst/>
          </c:spPr>
          <c:invertIfNegative val="0"/>
          <c:cat>
            <c:strRef>
              <c:f>Blad1!$K$45:$K$65</c:f>
              <c:strCache>
                <c:ptCount val="21"/>
                <c:pt idx="0">
                  <c:v>Blekinge GDF</c:v>
                </c:pt>
                <c:pt idx="1">
                  <c:v>Bohuslän-Dals GDF</c:v>
                </c:pt>
                <c:pt idx="2">
                  <c:v>Dalarnas GDF</c:v>
                </c:pt>
                <c:pt idx="3">
                  <c:v>Gotlands GDF</c:v>
                </c:pt>
                <c:pt idx="4">
                  <c:v>Gästrike-Hälsinge GDF</c:v>
                </c:pt>
                <c:pt idx="5">
                  <c:v>Göteborgs GDF</c:v>
                </c:pt>
                <c:pt idx="6">
                  <c:v>Hallands GDF</c:v>
                </c:pt>
                <c:pt idx="7">
                  <c:v>Jämtland-Härjedalens GDF</c:v>
                </c:pt>
                <c:pt idx="8">
                  <c:v>Medelpads GDF</c:v>
                </c:pt>
                <c:pt idx="9">
                  <c:v>Norr- &amp; Västerbottens GDF</c:v>
                </c:pt>
                <c:pt idx="10">
                  <c:v>Skånes GDF</c:v>
                </c:pt>
                <c:pt idx="11">
                  <c:v>Smålands GDF</c:v>
                </c:pt>
                <c:pt idx="12">
                  <c:v>Stockholms GDF</c:v>
                </c:pt>
                <c:pt idx="13">
                  <c:v>Södermanlands GDF</c:v>
                </c:pt>
                <c:pt idx="14">
                  <c:v>Upplands GDF</c:v>
                </c:pt>
                <c:pt idx="15">
                  <c:v>Värmlands GDF</c:v>
                </c:pt>
                <c:pt idx="16">
                  <c:v>Västergötlands GDF</c:v>
                </c:pt>
                <c:pt idx="17">
                  <c:v>Västmanlands GDF</c:v>
                </c:pt>
                <c:pt idx="18">
                  <c:v>Ångermanlands GDF</c:v>
                </c:pt>
                <c:pt idx="19">
                  <c:v>Örebro läns GDF</c:v>
                </c:pt>
                <c:pt idx="20">
                  <c:v>Östergötlands GDF</c:v>
                </c:pt>
              </c:strCache>
            </c:strRef>
          </c:cat>
          <c:val>
            <c:numRef>
              <c:f>Blad1!$L$45:$L$65</c:f>
              <c:numCache>
                <c:formatCode>General</c:formatCode>
                <c:ptCount val="21"/>
                <c:pt idx="0">
                  <c:v>-244</c:v>
                </c:pt>
                <c:pt idx="1">
                  <c:v>-619</c:v>
                </c:pt>
                <c:pt idx="2">
                  <c:v>-825</c:v>
                </c:pt>
                <c:pt idx="3">
                  <c:v>-107</c:v>
                </c:pt>
                <c:pt idx="4">
                  <c:v>-537</c:v>
                </c:pt>
                <c:pt idx="5">
                  <c:v>-2400</c:v>
                </c:pt>
                <c:pt idx="6">
                  <c:v>1673</c:v>
                </c:pt>
                <c:pt idx="7">
                  <c:v>-243</c:v>
                </c:pt>
                <c:pt idx="8">
                  <c:v>-212</c:v>
                </c:pt>
                <c:pt idx="9">
                  <c:v>-630</c:v>
                </c:pt>
                <c:pt idx="10">
                  <c:v>-3203</c:v>
                </c:pt>
                <c:pt idx="11">
                  <c:v>-2287</c:v>
                </c:pt>
                <c:pt idx="12">
                  <c:v>12033</c:v>
                </c:pt>
                <c:pt idx="13">
                  <c:v>-779</c:v>
                </c:pt>
                <c:pt idx="14">
                  <c:v>-2331</c:v>
                </c:pt>
                <c:pt idx="15">
                  <c:v>-137</c:v>
                </c:pt>
                <c:pt idx="16">
                  <c:v>-1212</c:v>
                </c:pt>
                <c:pt idx="17">
                  <c:v>-1001</c:v>
                </c:pt>
                <c:pt idx="18">
                  <c:v>-97</c:v>
                </c:pt>
                <c:pt idx="19">
                  <c:v>-100</c:v>
                </c:pt>
                <c:pt idx="20">
                  <c:v>620</c:v>
                </c:pt>
              </c:numCache>
            </c:numRef>
          </c:val>
          <c:extLst>
            <c:ext xmlns:c16="http://schemas.microsoft.com/office/drawing/2014/chart" uri="{C3380CC4-5D6E-409C-BE32-E72D297353CC}">
              <c16:uniqueId val="{00000000-D00D-DA4A-A4C7-99F9B37BE97F}"/>
            </c:ext>
          </c:extLst>
        </c:ser>
        <c:dLbls>
          <c:showLegendKey val="0"/>
          <c:showVal val="0"/>
          <c:showCatName val="0"/>
          <c:showSerName val="0"/>
          <c:showPercent val="0"/>
          <c:showBubbleSize val="0"/>
        </c:dLbls>
        <c:gapWidth val="219"/>
        <c:overlap val="-27"/>
        <c:axId val="820792447"/>
        <c:axId val="2026195103"/>
      </c:barChart>
      <c:catAx>
        <c:axId val="8207924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t" anchorCtr="0"/>
          <a:lstStyle/>
          <a:p>
            <a:pPr>
              <a:defRPr sz="1600" b="0" i="0" u="none" strike="noStrike" kern="1200" baseline="0">
                <a:solidFill>
                  <a:schemeClr val="bg1"/>
                </a:solidFill>
                <a:latin typeface="Brix Sans Light" panose="02000000000000000000" pitchFamily="2" charset="77"/>
                <a:ea typeface="+mn-ea"/>
                <a:cs typeface="+mn-cs"/>
              </a:defRPr>
            </a:pPr>
            <a:endParaRPr lang="sv-SE"/>
          </a:p>
        </c:txPr>
        <c:crossAx val="2026195103"/>
        <c:crosses val="autoZero"/>
        <c:auto val="1"/>
        <c:lblAlgn val="ctr"/>
        <c:lblOffset val="50"/>
        <c:noMultiLvlLbl val="0"/>
      </c:catAx>
      <c:valAx>
        <c:axId val="2026195103"/>
        <c:scaling>
          <c:orientation val="minMax"/>
          <c:max val="12000"/>
          <c:min val="-4000"/>
        </c:scaling>
        <c:delete val="0"/>
        <c:axPos val="l"/>
        <c:majorGridlines>
          <c:spPr>
            <a:ln w="9525" cap="flat" cmpd="sng" algn="ctr">
              <a:solidFill>
                <a:schemeClr val="bg1">
                  <a:alpha val="21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Brix Sans ExtraLight" panose="02000000000000000000" pitchFamily="2" charset="77"/>
                <a:ea typeface="+mn-ea"/>
                <a:cs typeface="+mn-cs"/>
              </a:defRPr>
            </a:pPr>
            <a:endParaRPr lang="sv-SE"/>
          </a:p>
        </c:txPr>
        <c:crossAx val="820792447"/>
        <c:crosses val="autoZero"/>
        <c:crossBetween val="midCat"/>
        <c:majorUnit val="4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38455555433957"/>
          <c:y val="3.6579701841306371E-2"/>
          <c:w val="0.64178660408346722"/>
          <c:h val="0.77157588387834752"/>
        </c:manualLayout>
      </c:layout>
      <c:barChart>
        <c:barDir val="bar"/>
        <c:grouping val="percentStacked"/>
        <c:varyColors val="0"/>
        <c:ser>
          <c:idx val="0"/>
          <c:order val="0"/>
          <c:tx>
            <c:strRef>
              <c:f>Sheet1!$A$2</c:f>
              <c:strCache>
                <c:ptCount val="1"/>
                <c:pt idx="0">
                  <c:v>Mycket 
bra</c:v>
                </c:pt>
              </c:strCache>
            </c:strRef>
          </c:tx>
          <c:spPr>
            <a:solidFill>
              <a:schemeClr val="accent4"/>
            </a:solidFill>
            <a:ln w="3175">
              <a:noFill/>
              <a:prstDash val="solid"/>
            </a:ln>
            <a:effectLst/>
            <a:scene3d>
              <a:camera prst="orthographicFront"/>
              <a:lightRig rig="threePt" dir="t"/>
            </a:scene3d>
            <a:sp3d/>
          </c:spPr>
          <c:invertIfNegative val="0"/>
          <c:dLbls>
            <c:numFmt formatCode="0" sourceLinked="0"/>
            <c:spPr>
              <a:noFill/>
              <a:ln w="25302">
                <a:noFill/>
              </a:ln>
            </c:spPr>
            <c:txPr>
              <a:bodyPr/>
              <a:lstStyle/>
              <a:p>
                <a:pPr algn="ctr">
                  <a:defRPr>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Sheet1!$B$1:$H$1</c:f>
              <c:strCache>
                <c:ptCount val="7"/>
                <c:pt idx="0">
                  <c:v>Alla</c:v>
                </c:pt>
                <c:pt idx="1">
                  <c:v>Man</c:v>
                </c:pt>
                <c:pt idx="2">
                  <c:v>Kvinna</c:v>
                </c:pt>
                <c:pt idx="3">
                  <c:v>18-34 år</c:v>
                </c:pt>
                <c:pt idx="4">
                  <c:v>35-54 år</c:v>
                </c:pt>
                <c:pt idx="5">
                  <c:v>55-64 år</c:v>
                </c:pt>
                <c:pt idx="6">
                  <c:v>65- år</c:v>
                </c:pt>
              </c:strCache>
            </c:strRef>
          </c:cat>
          <c:val>
            <c:numRef>
              <c:f>Sheet1!$B$2:$H$2</c:f>
              <c:numCache>
                <c:formatCode>General</c:formatCode>
                <c:ptCount val="7"/>
                <c:pt idx="0">
                  <c:v>9.222119798491434</c:v>
                </c:pt>
                <c:pt idx="1">
                  <c:v>12.470678032909985</c:v>
                </c:pt>
                <c:pt idx="2">
                  <c:v>5.8607294272650128</c:v>
                </c:pt>
                <c:pt idx="3">
                  <c:v>9.94384653619659</c:v>
                </c:pt>
                <c:pt idx="4">
                  <c:v>8.1363347962139834</c:v>
                </c:pt>
                <c:pt idx="5">
                  <c:v>9.4541891694700855</c:v>
                </c:pt>
                <c:pt idx="6">
                  <c:v>9.7853998861788174</c:v>
                </c:pt>
              </c:numCache>
            </c:numRef>
          </c:val>
          <c:extLst>
            <c:ext xmlns:c16="http://schemas.microsoft.com/office/drawing/2014/chart" uri="{C3380CC4-5D6E-409C-BE32-E72D297353CC}">
              <c16:uniqueId val="{00000000-6316-4AE5-A416-2E771A1A69AF}"/>
            </c:ext>
          </c:extLst>
        </c:ser>
        <c:ser>
          <c:idx val="1"/>
          <c:order val="1"/>
          <c:tx>
            <c:strRef>
              <c:f>Sheet1!$A$3</c:f>
              <c:strCache>
                <c:ptCount val="1"/>
                <c:pt idx="0">
                  <c:v>Ganska 
bra</c:v>
                </c:pt>
              </c:strCache>
            </c:strRef>
          </c:tx>
          <c:spPr>
            <a:solidFill>
              <a:schemeClr val="accent5"/>
            </a:solidFill>
            <a:ln w="3175">
              <a:noFill/>
              <a:prstDash val="solid"/>
            </a:ln>
            <a:effectLst/>
            <a:scene3d>
              <a:camera prst="orthographicFront"/>
              <a:lightRig rig="threePt" dir="t"/>
            </a:scene3d>
            <a:sp3d/>
          </c:spPr>
          <c:invertIfNegative val="0"/>
          <c:dLbls>
            <c:numFmt formatCode="0" sourceLinked="0"/>
            <c:spPr>
              <a:noFill/>
              <a:ln w="25302">
                <a:noFill/>
              </a:ln>
            </c:spPr>
            <c:txPr>
              <a:bodyPr/>
              <a:lstStyle/>
              <a:p>
                <a:pPr algn="ctr">
                  <a:defRPr>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Alla</c:v>
                </c:pt>
                <c:pt idx="1">
                  <c:v>Man</c:v>
                </c:pt>
                <c:pt idx="2">
                  <c:v>Kvinna</c:v>
                </c:pt>
                <c:pt idx="3">
                  <c:v>18-34 år</c:v>
                </c:pt>
                <c:pt idx="4">
                  <c:v>35-54 år</c:v>
                </c:pt>
                <c:pt idx="5">
                  <c:v>55-64 år</c:v>
                </c:pt>
                <c:pt idx="6">
                  <c:v>65- år</c:v>
                </c:pt>
              </c:strCache>
            </c:strRef>
          </c:cat>
          <c:val>
            <c:numRef>
              <c:f>Sheet1!$B$3:$H$3</c:f>
              <c:numCache>
                <c:formatCode>General</c:formatCode>
                <c:ptCount val="7"/>
                <c:pt idx="0">
                  <c:v>16.579516262506885</c:v>
                </c:pt>
                <c:pt idx="1">
                  <c:v>18.900583880592418</c:v>
                </c:pt>
                <c:pt idx="2">
                  <c:v>14.17783102881279</c:v>
                </c:pt>
                <c:pt idx="3">
                  <c:v>14.266786442046739</c:v>
                </c:pt>
                <c:pt idx="4">
                  <c:v>17.918672274748435</c:v>
                </c:pt>
                <c:pt idx="5">
                  <c:v>15.486338126850615</c:v>
                </c:pt>
                <c:pt idx="6">
                  <c:v>18.016711254180343</c:v>
                </c:pt>
              </c:numCache>
            </c:numRef>
          </c:val>
          <c:extLst>
            <c:ext xmlns:c16="http://schemas.microsoft.com/office/drawing/2014/chart" uri="{C3380CC4-5D6E-409C-BE32-E72D297353CC}">
              <c16:uniqueId val="{00000001-6316-4AE5-A416-2E771A1A69AF}"/>
            </c:ext>
          </c:extLst>
        </c:ser>
        <c:ser>
          <c:idx val="2"/>
          <c:order val="2"/>
          <c:tx>
            <c:strRef>
              <c:f>Sheet1!$A$4</c:f>
              <c:strCache>
                <c:ptCount val="1"/>
                <c:pt idx="0">
                  <c:v>Varken bra 
eller dåligt</c:v>
                </c:pt>
              </c:strCache>
            </c:strRef>
          </c:tx>
          <c:spPr>
            <a:solidFill>
              <a:srgbClr val="C8E4DE"/>
            </a:solidFill>
            <a:ln w="3175">
              <a:noFill/>
              <a:prstDash val="solid"/>
            </a:ln>
            <a:effectLst/>
            <a:scene3d>
              <a:camera prst="orthographicFront"/>
              <a:lightRig rig="threePt" dir="t"/>
            </a:scene3d>
            <a:sp3d/>
          </c:spPr>
          <c:invertIfNegative val="0"/>
          <c:dLbls>
            <c:numFmt formatCode="0" sourceLinked="0"/>
            <c:spPr>
              <a:noFill/>
              <a:ln w="25302">
                <a:noFill/>
              </a:ln>
            </c:spPr>
            <c:txPr>
              <a:bodyPr/>
              <a:lstStyle/>
              <a:p>
                <a:pPr algn="ctr">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Alla</c:v>
                </c:pt>
                <c:pt idx="1">
                  <c:v>Man</c:v>
                </c:pt>
                <c:pt idx="2">
                  <c:v>Kvinna</c:v>
                </c:pt>
                <c:pt idx="3">
                  <c:v>18-34 år</c:v>
                </c:pt>
                <c:pt idx="4">
                  <c:v>35-54 år</c:v>
                </c:pt>
                <c:pt idx="5">
                  <c:v>55-64 år</c:v>
                </c:pt>
                <c:pt idx="6">
                  <c:v>65- år</c:v>
                </c:pt>
              </c:strCache>
            </c:strRef>
          </c:cat>
          <c:val>
            <c:numRef>
              <c:f>Sheet1!$B$4:$H$4</c:f>
              <c:numCache>
                <c:formatCode>General</c:formatCode>
                <c:ptCount val="7"/>
                <c:pt idx="0">
                  <c:v>33.2195306584346</c:v>
                </c:pt>
                <c:pt idx="1">
                  <c:v>30.596653341148546</c:v>
                </c:pt>
                <c:pt idx="2">
                  <c:v>35.933508344234149</c:v>
                </c:pt>
                <c:pt idx="3">
                  <c:v>36.076804257199221</c:v>
                </c:pt>
                <c:pt idx="4">
                  <c:v>32.88859097385167</c:v>
                </c:pt>
                <c:pt idx="5">
                  <c:v>33.874135784155499</c:v>
                </c:pt>
                <c:pt idx="6">
                  <c:v>29.551823023655309</c:v>
                </c:pt>
              </c:numCache>
            </c:numRef>
          </c:val>
          <c:extLst>
            <c:ext xmlns:c16="http://schemas.microsoft.com/office/drawing/2014/chart" uri="{C3380CC4-5D6E-409C-BE32-E72D297353CC}">
              <c16:uniqueId val="{00000002-6316-4AE5-A416-2E771A1A69AF}"/>
            </c:ext>
          </c:extLst>
        </c:ser>
        <c:ser>
          <c:idx val="3"/>
          <c:order val="3"/>
          <c:tx>
            <c:strRef>
              <c:f>Sheet1!$A$5</c:f>
              <c:strCache>
                <c:ptCount val="1"/>
                <c:pt idx="0">
                  <c:v>Ganska 
dåligt</c:v>
                </c:pt>
              </c:strCache>
            </c:strRef>
          </c:tx>
          <c:spPr>
            <a:solidFill>
              <a:srgbClr val="FDC8BB"/>
            </a:solidFill>
            <a:ln w="3175">
              <a:noFill/>
              <a:prstDash val="solid"/>
            </a:ln>
            <a:effectLst/>
            <a:scene3d>
              <a:camera prst="orthographicFront"/>
              <a:lightRig rig="threePt" dir="t"/>
            </a:scene3d>
            <a:sp3d/>
          </c:spPr>
          <c:invertIfNegative val="0"/>
          <c:dLbls>
            <c:numFmt formatCode="0" sourceLinked="0"/>
            <c:spPr>
              <a:noFill/>
              <a:ln w="25302">
                <a:noFill/>
              </a:ln>
            </c:spPr>
            <c:txPr>
              <a:bodyPr/>
              <a:lstStyle/>
              <a:p>
                <a:pPr algn="ctr">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Sheet1!$B$1:$H$1</c:f>
              <c:strCache>
                <c:ptCount val="7"/>
                <c:pt idx="0">
                  <c:v>Alla</c:v>
                </c:pt>
                <c:pt idx="1">
                  <c:v>Man</c:v>
                </c:pt>
                <c:pt idx="2">
                  <c:v>Kvinna</c:v>
                </c:pt>
                <c:pt idx="3">
                  <c:v>18-34 år</c:v>
                </c:pt>
                <c:pt idx="4">
                  <c:v>35-54 år</c:v>
                </c:pt>
                <c:pt idx="5">
                  <c:v>55-64 år</c:v>
                </c:pt>
                <c:pt idx="6">
                  <c:v>65- år</c:v>
                </c:pt>
              </c:strCache>
            </c:strRef>
          </c:cat>
          <c:val>
            <c:numRef>
              <c:f>Sheet1!$B$5:$H$5</c:f>
              <c:numCache>
                <c:formatCode>General</c:formatCode>
                <c:ptCount val="7"/>
                <c:pt idx="0">
                  <c:v>15.915090552724987</c:v>
                </c:pt>
                <c:pt idx="1">
                  <c:v>14.760535102975275</c:v>
                </c:pt>
                <c:pt idx="2">
                  <c:v>17.109747163992388</c:v>
                </c:pt>
                <c:pt idx="3">
                  <c:v>20.121556565926358</c:v>
                </c:pt>
                <c:pt idx="4">
                  <c:v>15.891483030234745</c:v>
                </c:pt>
                <c:pt idx="5">
                  <c:v>9.489595266907159</c:v>
                </c:pt>
                <c:pt idx="6">
                  <c:v>13.613072835974686</c:v>
                </c:pt>
              </c:numCache>
            </c:numRef>
          </c:val>
          <c:extLst>
            <c:ext xmlns:c16="http://schemas.microsoft.com/office/drawing/2014/chart" uri="{C3380CC4-5D6E-409C-BE32-E72D297353CC}">
              <c16:uniqueId val="{00000004-6316-4AE5-A416-2E771A1A69AF}"/>
            </c:ext>
          </c:extLst>
        </c:ser>
        <c:ser>
          <c:idx val="4"/>
          <c:order val="4"/>
          <c:tx>
            <c:strRef>
              <c:f>Sheet1!$A$6</c:f>
              <c:strCache>
                <c:ptCount val="1"/>
                <c:pt idx="0">
                  <c:v>Mycket 
dåligt</c:v>
                </c:pt>
              </c:strCache>
            </c:strRef>
          </c:tx>
          <c:spPr>
            <a:solidFill>
              <a:schemeClr val="accent6"/>
            </a:solidFill>
            <a:ln w="3175">
              <a:noFill/>
              <a:prstDash val="solid"/>
            </a:ln>
            <a:effectLst/>
            <a:scene3d>
              <a:camera prst="orthographicFront"/>
              <a:lightRig rig="threePt" dir="t"/>
            </a:scene3d>
            <a:sp3d/>
          </c:spPr>
          <c:invertIfNegative val="0"/>
          <c:dLbls>
            <c:numFmt formatCode="0" sourceLinked="0"/>
            <c:spPr>
              <a:noFill/>
              <a:ln w="25302">
                <a:noFill/>
              </a:ln>
            </c:spPr>
            <c:txPr>
              <a:bodyPr/>
              <a:lstStyle/>
              <a:p>
                <a:pPr algn="ctr">
                  <a:defRPr>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Sheet1!$B$1:$H$1</c:f>
              <c:strCache>
                <c:ptCount val="7"/>
                <c:pt idx="0">
                  <c:v>Alla</c:v>
                </c:pt>
                <c:pt idx="1">
                  <c:v>Man</c:v>
                </c:pt>
                <c:pt idx="2">
                  <c:v>Kvinna</c:v>
                </c:pt>
                <c:pt idx="3">
                  <c:v>18-34 år</c:v>
                </c:pt>
                <c:pt idx="4">
                  <c:v>35-54 år</c:v>
                </c:pt>
                <c:pt idx="5">
                  <c:v>55-64 år</c:v>
                </c:pt>
                <c:pt idx="6">
                  <c:v>65- år</c:v>
                </c:pt>
              </c:strCache>
            </c:strRef>
          </c:cat>
          <c:val>
            <c:numRef>
              <c:f>Sheet1!$B$6:$H$6</c:f>
              <c:numCache>
                <c:formatCode>General</c:formatCode>
                <c:ptCount val="7"/>
                <c:pt idx="0">
                  <c:v>12.645326024732789</c:v>
                </c:pt>
                <c:pt idx="1">
                  <c:v>12.563689971312975</c:v>
                </c:pt>
                <c:pt idx="2">
                  <c:v>12.729797542282506</c:v>
                </c:pt>
                <c:pt idx="3">
                  <c:v>12.354674265559906</c:v>
                </c:pt>
                <c:pt idx="4">
                  <c:v>13.656669914022654</c:v>
                </c:pt>
                <c:pt idx="5">
                  <c:v>13.32324364725859</c:v>
                </c:pt>
                <c:pt idx="6">
                  <c:v>11.30571034128279</c:v>
                </c:pt>
              </c:numCache>
            </c:numRef>
          </c:val>
          <c:extLst>
            <c:ext xmlns:c16="http://schemas.microsoft.com/office/drawing/2014/chart" uri="{C3380CC4-5D6E-409C-BE32-E72D297353CC}">
              <c16:uniqueId val="{00000005-6316-4AE5-A416-2E771A1A69AF}"/>
            </c:ext>
          </c:extLst>
        </c:ser>
        <c:ser>
          <c:idx val="5"/>
          <c:order val="5"/>
          <c:tx>
            <c:strRef>
              <c:f>Sheet1!$A$7</c:f>
              <c:strCache>
                <c:ptCount val="1"/>
                <c:pt idx="0">
                  <c:v>Ingen 
uppfattning</c:v>
                </c:pt>
              </c:strCache>
            </c:strRef>
          </c:tx>
          <c:spPr>
            <a:solidFill>
              <a:schemeClr val="bg1">
                <a:lumMod val="75000"/>
              </a:schemeClr>
            </a:solidFill>
            <a:ln>
              <a:noFill/>
            </a:ln>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316-4AE5-A416-2E771A1A69A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16-4AE5-A416-2E771A1A69A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16-4AE5-A416-2E771A1A69AF}"/>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16-4AE5-A416-2E771A1A69AF}"/>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16-4AE5-A416-2E771A1A69AF}"/>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316-4AE5-A416-2E771A1A69AF}"/>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16-4AE5-A416-2E771A1A69AF}"/>
                </c:ext>
              </c:extLst>
            </c:dLbl>
            <c:numFmt formatCode="#,##0" sourceLinked="0"/>
            <c:spPr>
              <a:noFill/>
              <a:ln>
                <a:noFill/>
              </a:ln>
              <a:effectLst/>
            </c:spPr>
            <c:txPr>
              <a:bodyPr wrap="square" lIns="38100" tIns="19050" rIns="38100" bIns="19050" anchor="ctr">
                <a:spAutoFit/>
              </a:bodyPr>
              <a:lstStyle/>
              <a:p>
                <a:pPr>
                  <a:defRPr>
                    <a:solidFill>
                      <a:schemeClr val="bg1"/>
                    </a:solidFill>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Sheet1!$B$1:$H$1</c:f>
              <c:strCache>
                <c:ptCount val="7"/>
                <c:pt idx="0">
                  <c:v>Alla</c:v>
                </c:pt>
                <c:pt idx="1">
                  <c:v>Man</c:v>
                </c:pt>
                <c:pt idx="2">
                  <c:v>Kvinna</c:v>
                </c:pt>
                <c:pt idx="3">
                  <c:v>18-34 år</c:v>
                </c:pt>
                <c:pt idx="4">
                  <c:v>35-54 år</c:v>
                </c:pt>
                <c:pt idx="5">
                  <c:v>55-64 år</c:v>
                </c:pt>
                <c:pt idx="6">
                  <c:v>65- år</c:v>
                </c:pt>
              </c:strCache>
            </c:strRef>
          </c:cat>
          <c:val>
            <c:numRef>
              <c:f>Sheet1!$B$7:$H$7</c:f>
              <c:numCache>
                <c:formatCode>General</c:formatCode>
                <c:ptCount val="7"/>
                <c:pt idx="0">
                  <c:v>12.418416703109513</c:v>
                </c:pt>
                <c:pt idx="1">
                  <c:v>10.707859671060616</c:v>
                </c:pt>
                <c:pt idx="2">
                  <c:v>14.188386493412963</c:v>
                </c:pt>
                <c:pt idx="3">
                  <c:v>7.2363319330710842</c:v>
                </c:pt>
                <c:pt idx="4">
                  <c:v>11.508249010928505</c:v>
                </c:pt>
                <c:pt idx="5">
                  <c:v>18.372498005358011</c:v>
                </c:pt>
                <c:pt idx="6">
                  <c:v>17.727282658728001</c:v>
                </c:pt>
              </c:numCache>
            </c:numRef>
          </c:val>
          <c:extLst>
            <c:ext xmlns:c16="http://schemas.microsoft.com/office/drawing/2014/chart" uri="{C3380CC4-5D6E-409C-BE32-E72D297353CC}">
              <c16:uniqueId val="{00000011-6316-4AE5-A416-2E771A1A69AF}"/>
            </c:ext>
          </c:extLst>
        </c:ser>
        <c:dLbls>
          <c:showLegendKey val="0"/>
          <c:showVal val="0"/>
          <c:showCatName val="0"/>
          <c:showSerName val="0"/>
          <c:showPercent val="0"/>
          <c:showBubbleSize val="0"/>
        </c:dLbls>
        <c:gapWidth val="75"/>
        <c:overlap val="100"/>
        <c:axId val="117949952"/>
        <c:axId val="117951488"/>
      </c:barChart>
      <c:catAx>
        <c:axId val="117949952"/>
        <c:scaling>
          <c:orientation val="maxMin"/>
        </c:scaling>
        <c:delete val="0"/>
        <c:axPos val="l"/>
        <c:numFmt formatCode="General" sourceLinked="1"/>
        <c:majorTickMark val="none"/>
        <c:minorTickMark val="none"/>
        <c:tickLblPos val="nextTo"/>
        <c:spPr>
          <a:ln w="12651">
            <a:noFill/>
            <a:prstDash val="solid"/>
          </a:ln>
        </c:spPr>
        <c:txPr>
          <a:bodyPr rot="0" vert="horz"/>
          <a:lstStyle/>
          <a:p>
            <a:pPr rtl="0">
              <a:defRPr sz="1100">
                <a:solidFill>
                  <a:schemeClr val="bg1"/>
                </a:solidFill>
              </a:defRPr>
            </a:pPr>
            <a:endParaRPr lang="sv-SE"/>
          </a:p>
        </c:txPr>
        <c:crossAx val="117951488"/>
        <c:crosses val="autoZero"/>
        <c:auto val="1"/>
        <c:lblAlgn val="ctr"/>
        <c:lblOffset val="100"/>
        <c:tickLblSkip val="1"/>
        <c:tickMarkSkip val="1"/>
        <c:noMultiLvlLbl val="0"/>
      </c:catAx>
      <c:valAx>
        <c:axId val="117951488"/>
        <c:scaling>
          <c:orientation val="minMax"/>
        </c:scaling>
        <c:delete val="1"/>
        <c:axPos val="b"/>
        <c:numFmt formatCode="0%" sourceLinked="0"/>
        <c:majorTickMark val="out"/>
        <c:minorTickMark val="none"/>
        <c:tickLblPos val="nextTo"/>
        <c:crossAx val="117949952"/>
        <c:crosses val="max"/>
        <c:crossBetween val="between"/>
        <c:majorUnit val="0.2"/>
      </c:valAx>
      <c:spPr>
        <a:noFill/>
        <a:ln w="25400">
          <a:noFill/>
        </a:ln>
      </c:spPr>
    </c:plotArea>
    <c:legend>
      <c:legendPos val="b"/>
      <c:layout>
        <c:manualLayout>
          <c:xMode val="edge"/>
          <c:yMode val="edge"/>
          <c:x val="0.21716055456479064"/>
          <c:y val="0.81839267130924964"/>
          <c:w val="0.66946623151626738"/>
          <c:h val="7.8717671191758182E-2"/>
        </c:manualLayout>
      </c:layout>
      <c:overlay val="0"/>
      <c:spPr>
        <a:noFill/>
        <a:ln w="25302">
          <a:noFill/>
        </a:ln>
      </c:spPr>
      <c:txPr>
        <a:bodyPr/>
        <a:lstStyle/>
        <a:p>
          <a:pPr>
            <a:defRPr>
              <a:solidFill>
                <a:schemeClr val="bg1"/>
              </a:solidFill>
            </a:defRPr>
          </a:pPr>
          <a:endParaRPr lang="sv-SE"/>
        </a:p>
      </c:txPr>
    </c:legend>
    <c:plotVisOnly val="1"/>
    <c:dispBlanksAs val="gap"/>
    <c:showDLblsOverMax val="0"/>
  </c:chart>
  <c:spPr>
    <a:noFill/>
    <a:ln>
      <a:noFill/>
    </a:ln>
  </c:spPr>
  <c:txPr>
    <a:bodyPr/>
    <a:lstStyle/>
    <a:p>
      <a:pPr>
        <a:defRPr sz="1200" b="0" i="0" u="none" strike="noStrike" baseline="0">
          <a:solidFill>
            <a:schemeClr val="tx1"/>
          </a:solidFill>
          <a:latin typeface="Arial Nova Light" panose="020B0304020202020204" pitchFamily="34" charset="0"/>
          <a:ea typeface="Trebuchet MS"/>
          <a:cs typeface="Arial" panose="020B0604020202020204" pitchFamily="34" charset="0"/>
        </a:defRPr>
      </a:pPr>
      <a:endParaRPr lang="sv-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890284244120382E-2"/>
          <c:y val="7.9164425754629647E-2"/>
          <c:w val="0.96242491196703472"/>
          <c:h val="0.62862165860749519"/>
        </c:manualLayout>
      </c:layout>
      <c:barChart>
        <c:barDir val="col"/>
        <c:grouping val="clustered"/>
        <c:varyColors val="0"/>
        <c:ser>
          <c:idx val="0"/>
          <c:order val="0"/>
          <c:tx>
            <c:strRef>
              <c:f>Sheet1!$B$1</c:f>
              <c:strCache>
                <c:ptCount val="1"/>
                <c:pt idx="0">
                  <c:v>Samtliga</c:v>
                </c:pt>
              </c:strCache>
            </c:strRef>
          </c:tx>
          <c:spPr>
            <a:solidFill>
              <a:schemeClr val="accent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72FE-4617-9C30-37F9D0FB7620}"/>
              </c:ext>
            </c:extLst>
          </c:dPt>
          <c:dPt>
            <c:idx val="3"/>
            <c:invertIfNegative val="0"/>
            <c:bubble3D val="0"/>
            <c:extLst>
              <c:ext xmlns:c16="http://schemas.microsoft.com/office/drawing/2014/chart" uri="{C3380CC4-5D6E-409C-BE32-E72D297353CC}">
                <c16:uniqueId val="{00000002-9385-4DF4-B1A6-E348074C85D5}"/>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8-72FE-4617-9C30-37F9D0FB7620}"/>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6-5C81-479C-98D3-204F39FCBA4A}"/>
              </c:ext>
            </c:extLst>
          </c:dPt>
          <c:dPt>
            <c:idx val="8"/>
            <c:invertIfNegative val="0"/>
            <c:bubble3D val="0"/>
            <c:spPr>
              <a:solidFill>
                <a:schemeClr val="accent5"/>
              </a:solidFill>
              <a:ln>
                <a:noFill/>
              </a:ln>
              <a:effectLst/>
            </c:spPr>
            <c:extLst>
              <c:ext xmlns:c16="http://schemas.microsoft.com/office/drawing/2014/chart" uri="{C3380CC4-5D6E-409C-BE32-E72D297353CC}">
                <c16:uniqueId val="{00000008-5C81-479C-98D3-204F39FCBA4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Nova Light" panose="020B0304020202020204" pitchFamily="34" charset="0"/>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Gemenskapen 
med sällskapet 
som jag spelar med</c:v>
                </c:pt>
                <c:pt idx="1">
                  <c:v>Möjligheten 
att motionera</c:v>
                </c:pt>
                <c:pt idx="2">
                  <c:v>Att det är fina 
naturupplevelser</c:v>
                </c:pt>
                <c:pt idx="3">
                  <c:v>Att kunna resa 
och spela på 
nya banor</c:v>
                </c:pt>
                <c:pt idx="4">
                  <c:v>Möjligheten 
till lugn och 
avkoppling</c:v>
                </c:pt>
                <c:pt idx="5">
                  <c:v>Att kunna förbättra 
mitt spel och 
sänka min 
handicap</c:v>
                </c:pt>
                <c:pt idx="6">
                  <c:v>Den sociala 
samvaron på 
klubben</c:v>
                </c:pt>
                <c:pt idx="7">
                  <c:v>Möjligheten 
att tävla</c:v>
                </c:pt>
                <c:pt idx="8">
                  <c:v>Att banan är 
utmanande</c:v>
                </c:pt>
                <c:pt idx="9">
                  <c:v>Annat</c:v>
                </c:pt>
              </c:strCache>
            </c:strRef>
          </c:cat>
          <c:val>
            <c:numRef>
              <c:f>Sheet1!$B$2:$B$11</c:f>
              <c:numCache>
                <c:formatCode>###0%</c:formatCode>
                <c:ptCount val="10"/>
                <c:pt idx="0">
                  <c:v>0.8</c:v>
                </c:pt>
                <c:pt idx="1">
                  <c:v>0.77</c:v>
                </c:pt>
                <c:pt idx="2">
                  <c:v>0.60707682247216888</c:v>
                </c:pt>
                <c:pt idx="3">
                  <c:v>0.48</c:v>
                </c:pt>
                <c:pt idx="4">
                  <c:v>0.46</c:v>
                </c:pt>
                <c:pt idx="5">
                  <c:v>0.46</c:v>
                </c:pt>
                <c:pt idx="6">
                  <c:v>0.46</c:v>
                </c:pt>
                <c:pt idx="7">
                  <c:v>0.28999999999999998</c:v>
                </c:pt>
                <c:pt idx="8">
                  <c:v>0.23</c:v>
                </c:pt>
                <c:pt idx="9">
                  <c:v>0.06</c:v>
                </c:pt>
              </c:numCache>
            </c:numRef>
          </c:val>
          <c:extLst>
            <c:ext xmlns:c16="http://schemas.microsoft.com/office/drawing/2014/chart" uri="{C3380CC4-5D6E-409C-BE32-E72D297353CC}">
              <c16:uniqueId val="{00000009-72FE-4617-9C30-37F9D0FB7620}"/>
            </c:ext>
          </c:extLst>
        </c:ser>
        <c:dLbls>
          <c:showLegendKey val="0"/>
          <c:showVal val="0"/>
          <c:showCatName val="0"/>
          <c:showSerName val="0"/>
          <c:showPercent val="0"/>
          <c:showBubbleSize val="0"/>
        </c:dLbls>
        <c:gapWidth val="56"/>
        <c:axId val="2013872512"/>
        <c:axId val="2013874176"/>
      </c:barChart>
      <c:catAx>
        <c:axId val="201387251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50" b="0" i="0" u="none" strike="noStrike" kern="1200" baseline="0">
                <a:solidFill>
                  <a:schemeClr val="bg1"/>
                </a:solidFill>
                <a:latin typeface="Arial Nova Light" panose="020B0304020202020204" pitchFamily="34" charset="0"/>
                <a:ea typeface="+mn-ea"/>
                <a:cs typeface="+mn-cs"/>
              </a:defRPr>
            </a:pPr>
            <a:endParaRPr lang="sv-SE"/>
          </a:p>
        </c:txPr>
        <c:crossAx val="2013874176"/>
        <c:crosses val="autoZero"/>
        <c:auto val="1"/>
        <c:lblAlgn val="ctr"/>
        <c:lblOffset val="100"/>
        <c:noMultiLvlLbl val="0"/>
      </c:catAx>
      <c:valAx>
        <c:axId val="2013874176"/>
        <c:scaling>
          <c:orientation val="minMax"/>
          <c:max val="0.8"/>
        </c:scaling>
        <c:delete val="1"/>
        <c:axPos val="l"/>
        <c:majorGridlines>
          <c:spPr>
            <a:ln w="9525" cap="flat" cmpd="sng" algn="ctr">
              <a:noFill/>
              <a:round/>
            </a:ln>
            <a:effectLst/>
          </c:spPr>
        </c:majorGridlines>
        <c:numFmt formatCode="###0%" sourceLinked="1"/>
        <c:majorTickMark val="out"/>
        <c:minorTickMark val="none"/>
        <c:tickLblPos val="nextTo"/>
        <c:crossAx val="2013872512"/>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5A693B5-F60A-449A-A3C9-F9DF7D7BD237}"/>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E1F9B5C8-9296-48F1-8BA3-38A9496BB7BF}"/>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CD550AB-4E63-4666-B6C6-CAB878F26036}" type="datetimeFigureOut">
              <a:rPr lang="sv-SE" smtClean="0"/>
              <a:t>2023-11-26</a:t>
            </a:fld>
            <a:endParaRPr lang="sv-SE"/>
          </a:p>
        </p:txBody>
      </p:sp>
      <p:sp>
        <p:nvSpPr>
          <p:cNvPr id="4" name="Platshållare för sidfot 3">
            <a:extLst>
              <a:ext uri="{FF2B5EF4-FFF2-40B4-BE49-F238E27FC236}">
                <a16:creationId xmlns:a16="http://schemas.microsoft.com/office/drawing/2014/main" id="{B1E556CA-77F9-48D3-8BA9-3FF88075A999}"/>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4246AA25-5434-4483-9FA6-408ED07BE1D2}"/>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A763465-E3F1-4318-B935-E980BF847EB2}" type="slidenum">
              <a:rPr lang="sv-SE" smtClean="0"/>
              <a:t>‹#›</a:t>
            </a:fld>
            <a:endParaRPr lang="sv-SE"/>
          </a:p>
        </p:txBody>
      </p:sp>
    </p:spTree>
    <p:extLst>
      <p:ext uri="{BB962C8B-B14F-4D97-AF65-F5344CB8AC3E}">
        <p14:creationId xmlns:p14="http://schemas.microsoft.com/office/powerpoint/2010/main" val="575277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DD797D3-7550-4AB7-9AA5-F16AEB861E7A}" type="datetimeFigureOut">
              <a:rPr lang="sv-SE" smtClean="0"/>
              <a:t>2023-11-26</a:t>
            </a:fld>
            <a:endParaRPr lang="sv-SE"/>
          </a:p>
        </p:txBody>
      </p:sp>
      <p:sp>
        <p:nvSpPr>
          <p:cNvPr id="4" name="Platshållare för bildobjekt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388AD6A-ACB4-41EA-BECC-753ED7DA5BC5}" type="slidenum">
              <a:rPr lang="sv-SE" smtClean="0"/>
              <a:t>‹#›</a:t>
            </a:fld>
            <a:endParaRPr lang="sv-SE"/>
          </a:p>
        </p:txBody>
      </p:sp>
    </p:spTree>
    <p:extLst>
      <p:ext uri="{BB962C8B-B14F-4D97-AF65-F5344CB8AC3E}">
        <p14:creationId xmlns:p14="http://schemas.microsoft.com/office/powerpoint/2010/main" val="7674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1</a:t>
            </a:fld>
            <a:endParaRPr lang="sv-SE"/>
          </a:p>
        </p:txBody>
      </p:sp>
    </p:spTree>
    <p:extLst>
      <p:ext uri="{BB962C8B-B14F-4D97-AF65-F5344CB8AC3E}">
        <p14:creationId xmlns:p14="http://schemas.microsoft.com/office/powerpoint/2010/main" val="31778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11</a:t>
            </a:fld>
            <a:endParaRPr lang="sv-SE"/>
          </a:p>
        </p:txBody>
      </p:sp>
    </p:spTree>
    <p:extLst>
      <p:ext uri="{BB962C8B-B14F-4D97-AF65-F5344CB8AC3E}">
        <p14:creationId xmlns:p14="http://schemas.microsoft.com/office/powerpoint/2010/main" val="409881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12</a:t>
            </a:fld>
            <a:endParaRPr lang="sv-SE"/>
          </a:p>
        </p:txBody>
      </p:sp>
    </p:spTree>
    <p:extLst>
      <p:ext uri="{BB962C8B-B14F-4D97-AF65-F5344CB8AC3E}">
        <p14:creationId xmlns:p14="http://schemas.microsoft.com/office/powerpoint/2010/main" val="2918823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Tre av 21 GDF ökar. I Stockholm finns två klubbar med fler</a:t>
            </a:r>
            <a:r>
              <a:rPr lang="sv-SE" baseline="0" dirty="0"/>
              <a:t> än 30 000 medlemmar, Cloud och Happy Golfer.</a:t>
            </a:r>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13</a:t>
            </a:fld>
            <a:endParaRPr lang="sv-SE"/>
          </a:p>
        </p:txBody>
      </p:sp>
    </p:spTree>
    <p:extLst>
      <p:ext uri="{BB962C8B-B14F-4D97-AF65-F5344CB8AC3E}">
        <p14:creationId xmlns:p14="http://schemas.microsoft.com/office/powerpoint/2010/main" val="2418886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14</a:t>
            </a:fld>
            <a:endParaRPr lang="sv-SE"/>
          </a:p>
        </p:txBody>
      </p:sp>
    </p:spTree>
    <p:extLst>
      <p:ext uri="{BB962C8B-B14F-4D97-AF65-F5344CB8AC3E}">
        <p14:creationId xmlns:p14="http://schemas.microsoft.com/office/powerpoint/2010/main" val="46032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Låt oss börja med att säga det uppenbara om än ifrågasatta - klimatförändringarna är ett faktum. Det må hända att de kortsiktiga effekterna för svensk golf är ett mer gynnsamt klimat för banor och utövande. På längre sikt innebär klimatförändringarna dock stora och svåröverblickbara förändringar, hot och risker. </a:t>
            </a:r>
            <a:endParaRPr lang="en-GB">
              <a:effectLst/>
            </a:endParaRPr>
          </a:p>
          <a:p>
            <a:r>
              <a:rPr lang="en-GB" sz="1200" kern="1200">
                <a:solidFill>
                  <a:schemeClr val="tx1"/>
                </a:solidFill>
                <a:effectLst/>
                <a:latin typeface="+mn-lt"/>
                <a:ea typeface="+mn-ea"/>
                <a:cs typeface="+mn-cs"/>
              </a:rPr>
              <a:t>Kommer vädersystem förändras så att norden istället blir kallare? Kommer klimatförändringarna bidra till eller orsaka nya konflikter om resurser med fattigdom, krig och migration som följd? </a:t>
            </a:r>
            <a:endParaRPr lang="en-GB">
              <a:effectLst/>
            </a:endParaRPr>
          </a:p>
          <a:p>
            <a:r>
              <a:rPr lang="en-GB" sz="1200" kern="1200">
                <a:solidFill>
                  <a:schemeClr val="tx1"/>
                </a:solidFill>
                <a:effectLst/>
                <a:latin typeface="+mn-lt"/>
                <a:ea typeface="+mn-ea"/>
                <a:cs typeface="+mn-cs"/>
              </a:rPr>
              <a:t>Svaren är att vi inte vet och att vi måste leva med denna osäkerhet. Parallellt med detta måste vi acceptera att vi varken kan slappna av eller undgå att förhålla oss till frågorna på ett medvetet sätt. </a:t>
            </a:r>
            <a:endParaRPr lang="en-GB">
              <a:effectLst/>
            </a:endParaRPr>
          </a:p>
          <a:p>
            <a:r>
              <a:rPr lang="en-GB" sz="1200" kern="1200">
                <a:solidFill>
                  <a:schemeClr val="tx1"/>
                </a:solidFill>
                <a:effectLst/>
                <a:latin typeface="+mn-lt"/>
                <a:ea typeface="+mn-ea"/>
                <a:cs typeface="+mn-cs"/>
              </a:rPr>
              <a:t>En slutsats vi dock kan dra är att vi i grunden levt över våra tillgångar och det är nu följderna av detta som måste hanteras. </a:t>
            </a:r>
            <a:endParaRPr lang="en-GB">
              <a:effectLst/>
            </a:endParaRPr>
          </a:p>
          <a:p>
            <a:r>
              <a:rPr lang="en-GB" sz="1200" kern="1200">
                <a:solidFill>
                  <a:schemeClr val="tx1"/>
                </a:solidFill>
                <a:effectLst/>
                <a:latin typeface="+mn-lt"/>
                <a:ea typeface="+mn-ea"/>
                <a:cs typeface="+mn-cs"/>
              </a:rPr>
              <a:t>Parallellt med klimatförändringarna kan vi se att friluftsliv i generell bemärkelse är på modet. Sannolikt bidrog pandemin och hemestrandet till att allt fler fick upp ögonen för naturen och den återhämtning som där kan finnas att hämta när alternativen sattes på paus. Vi kan också spekulera i om att trenden bör ses i ljuset av en hektisk omvärld och behovet av att få en paus från denna. </a:t>
            </a:r>
            <a:endParaRPr lang="en-GB">
              <a:effectLst/>
            </a:endParaRPr>
          </a:p>
          <a:p>
            <a:r>
              <a:rPr lang="en-GB" sz="1200" kern="1200">
                <a:solidFill>
                  <a:schemeClr val="tx1"/>
                </a:solidFill>
                <a:effectLst/>
                <a:latin typeface="+mn-lt"/>
                <a:ea typeface="+mn-ea"/>
                <a:cs typeface="+mn-cs"/>
              </a:rPr>
              <a:t>Som ett sätt att hantera utmaningarna används idag paraplybegreppet hållbarhet. I grunden kommer begreppet från arbetet mot miljö- och klimatförändringarna men används idag på bredare sätt för att rama in och beskriva insatser inom en lång rad områden – ekologiskt, socialt och ekonomiskt för att nämna några. </a:t>
            </a:r>
            <a:endParaRPr lang="en-GB">
              <a:effectLst/>
            </a:endParaRPr>
          </a:p>
          <a:p>
            <a:r>
              <a:rPr lang="en-GB" sz="1200" kern="1200">
                <a:solidFill>
                  <a:schemeClr val="tx1"/>
                </a:solidFill>
                <a:effectLst/>
                <a:latin typeface="+mn-lt"/>
                <a:ea typeface="+mn-ea"/>
                <a:cs typeface="+mn-cs"/>
              </a:rPr>
              <a:t>Trenden över tid får här beskrivas gå mot att företag, organisationer och föreningar förväntas ta ett allt större ansvar för de avtryck organisationen lämnar. </a:t>
            </a:r>
            <a:endParaRPr lang="en-GB">
              <a:effectLst/>
            </a:endParaRPr>
          </a:p>
        </p:txBody>
      </p:sp>
      <p:sp>
        <p:nvSpPr>
          <p:cNvPr id="4" name="Platshållare för bildnummer 3"/>
          <p:cNvSpPr>
            <a:spLocks noGrp="1"/>
          </p:cNvSpPr>
          <p:nvPr>
            <p:ph type="sldNum" sz="quarter" idx="5"/>
          </p:nvPr>
        </p:nvSpPr>
        <p:spPr/>
        <p:txBody>
          <a:bodyPr/>
          <a:lstStyle/>
          <a:p>
            <a:fld id="{6388AD6A-ACB4-41EA-BECC-753ED7DA5BC5}" type="slidenum">
              <a:rPr lang="sv-SE" smtClean="0"/>
              <a:t>15</a:t>
            </a:fld>
            <a:endParaRPr lang="sv-SE"/>
          </a:p>
        </p:txBody>
      </p:sp>
    </p:spTree>
    <p:extLst>
      <p:ext uri="{BB962C8B-B14F-4D97-AF65-F5344CB8AC3E}">
        <p14:creationId xmlns:p14="http://schemas.microsoft.com/office/powerpoint/2010/main" val="568250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Digitaliseringen har medfört enorma förändringar. Brev, betalningar, bibliotek och biografer har fått en helt annan roll eller fungerar på radikalt annorlunda sätt, om vi stannar vid bokstaven B. Informationsinhämtning, underhållning och arbetsliv (oavsett om vi pratar om tjänstemanna- eller arbetaryrken) har förändrats kraftigt och det är idag svårt att föreställa sig en tillvaro helt utan tillgång till internetbaserade tjänster. </a:t>
            </a:r>
            <a:endParaRPr lang="en-GB">
              <a:effectLst/>
            </a:endParaRPr>
          </a:p>
          <a:p>
            <a:r>
              <a:rPr lang="en-GB" sz="1200" kern="1200">
                <a:solidFill>
                  <a:schemeClr val="tx1"/>
                </a:solidFill>
                <a:effectLst/>
                <a:latin typeface="+mn-lt"/>
                <a:ea typeface="+mn-ea"/>
                <a:cs typeface="+mn-cs"/>
              </a:rPr>
              <a:t>Golfens IT-system har funnits under en längre period och det ses på många sätt som en självklarhet att bokningar av och registrering av ronder genomförs digitalt. </a:t>
            </a:r>
            <a:endParaRPr lang="en-GB">
              <a:effectLst/>
            </a:endParaRPr>
          </a:p>
          <a:p>
            <a:r>
              <a:rPr lang="en-GB" sz="1200" kern="1200">
                <a:solidFill>
                  <a:schemeClr val="tx1"/>
                </a:solidFill>
                <a:effectLst/>
                <a:latin typeface="+mn-lt"/>
                <a:ea typeface="+mn-ea"/>
                <a:cs typeface="+mn-cs"/>
              </a:rPr>
              <a:t>Generellt har digitaliseringen, för den digitaliserade, medfört lägre trösklar och högre tillgänglighet. Om jag förut behövde ta mig till golfbanan eller åtminstone köpa en bok eller videokassett för att kunna studera hur en flop eller pitch utförs har jag numer världen i min byxficka och kan ta del av innehåll när, var och hur jag vill det. </a:t>
            </a:r>
            <a:endParaRPr lang="en-GB">
              <a:effectLst/>
            </a:endParaRPr>
          </a:p>
          <a:p>
            <a:r>
              <a:rPr lang="en-GB" sz="1200" kern="1200">
                <a:solidFill>
                  <a:schemeClr val="tx1"/>
                </a:solidFill>
                <a:effectLst/>
                <a:latin typeface="+mn-lt"/>
                <a:ea typeface="+mn-ea"/>
                <a:cs typeface="+mn-cs"/>
              </a:rPr>
              <a:t>En förutsättning för att lyckas med att surfa på den våg av tillgänglig information som finns är kännedom. Om den enskilda konsumenten inte känner till möjligheten (eller kan googla sig fram) kommer den inte ta del av innehåll eller erbjudanden. Kännedom som förutsättning skapar en helt annan kommunikativ verklighet för den som vill nå sina kunder eller utövare. </a:t>
            </a:r>
            <a:endParaRPr lang="en-GB">
              <a:effectLst/>
            </a:endParaRPr>
          </a:p>
          <a:p>
            <a:r>
              <a:rPr lang="en-GB" sz="1200" kern="1200">
                <a:solidFill>
                  <a:schemeClr val="tx1"/>
                </a:solidFill>
                <a:effectLst/>
                <a:latin typeface="+mn-lt"/>
                <a:ea typeface="+mn-ea"/>
                <a:cs typeface="+mn-cs"/>
              </a:rPr>
              <a:t>Detta medför också att konkurrensen om golfarens tid är större än den någonsin har varit. Detta i form både av andra intressen (gaming, YouTube eller andra sporter etc.) men också genom hur golf konsumeras/utövas. Jag kan ägna en hel dag åt golf utan att lämna mitt hem. </a:t>
            </a:r>
            <a:endParaRPr lang="en-GB">
              <a:effectLst/>
            </a:endParaRPr>
          </a:p>
          <a:p>
            <a:r>
              <a:rPr lang="en-GB" sz="1200" kern="1200">
                <a:solidFill>
                  <a:schemeClr val="tx1"/>
                </a:solidFill>
                <a:effectLst/>
                <a:latin typeface="+mn-lt"/>
                <a:ea typeface="+mn-ea"/>
                <a:cs typeface="+mn-cs"/>
              </a:rPr>
              <a:t>Målgruppsanpassad kommunikation är idag en självklarhet. Den data som samlas in kring en individs beteenden möjliggör riktad kommunikation och särskild budskap. </a:t>
            </a:r>
            <a:endParaRPr lang="en-GB">
              <a:effectLst/>
            </a:endParaRPr>
          </a:p>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16</a:t>
            </a:fld>
            <a:endParaRPr lang="sv-SE"/>
          </a:p>
        </p:txBody>
      </p:sp>
    </p:spTree>
    <p:extLst>
      <p:ext uri="{BB962C8B-B14F-4D97-AF65-F5344CB8AC3E}">
        <p14:creationId xmlns:p14="http://schemas.microsoft.com/office/powerpoint/2010/main" val="2333416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a:solidFill>
                  <a:schemeClr val="tx1"/>
                </a:solidFill>
                <a:effectLst/>
                <a:latin typeface="+mn-lt"/>
                <a:ea typeface="+mn-ea"/>
                <a:cs typeface="+mn-cs"/>
              </a:rPr>
              <a:t>Ökad polarisering </a:t>
            </a:r>
            <a:endParaRPr lang="en-GB">
              <a:effectLst/>
            </a:endParaRPr>
          </a:p>
          <a:p>
            <a:r>
              <a:rPr lang="en-GB" sz="1200" kern="1200">
                <a:solidFill>
                  <a:schemeClr val="tx1"/>
                </a:solidFill>
                <a:effectLst/>
                <a:latin typeface="+mn-lt"/>
                <a:ea typeface="+mn-ea"/>
                <a:cs typeface="+mn-cs"/>
              </a:rPr>
              <a:t>Skillnaderna inom Sverige får på många plan beskrivas blivit större. Tillgången till service i form av butiker, vård, skola, omsorg har blivit mer ojämnt fördelad oavsett vad vi tänker om den totala utvecklingen. Skiljelinjerna går i allt högre grad mellan storstad, landsbygd och förort. </a:t>
            </a:r>
            <a:endParaRPr lang="en-GB">
              <a:effectLst/>
            </a:endParaRPr>
          </a:p>
          <a:p>
            <a:r>
              <a:rPr lang="en-GB" sz="1200" kern="1200">
                <a:solidFill>
                  <a:schemeClr val="tx1"/>
                </a:solidFill>
                <a:effectLst/>
                <a:latin typeface="+mn-lt"/>
                <a:ea typeface="+mn-ea"/>
                <a:cs typeface="+mn-cs"/>
              </a:rPr>
              <a:t>Förutsättningarna att bedriva föreningsverksamhet skiljer sig åt i olika delar av landet, och då behöver vi inte ens ta hänsyn till skillnader i väder för en golfbana. Förväntningarna utvecklas lätt tudelat – parallellt med att en förväntan om “on demand”-tillgänglighet finns så vet vi att bilden av delar av landet som lämnats efter. </a:t>
            </a:r>
            <a:endParaRPr lang="en-GB">
              <a:effectLst/>
            </a:endParaRPr>
          </a:p>
          <a:p>
            <a:r>
              <a:rPr lang="en-GB" sz="1200" b="1" kern="1200">
                <a:solidFill>
                  <a:schemeClr val="tx1"/>
                </a:solidFill>
                <a:effectLst/>
                <a:latin typeface="+mn-lt"/>
                <a:ea typeface="+mn-ea"/>
                <a:cs typeface="+mn-cs"/>
              </a:rPr>
              <a:t>Generationer </a:t>
            </a:r>
            <a:endParaRPr lang="en-GB">
              <a:effectLst/>
            </a:endParaRPr>
          </a:p>
          <a:p>
            <a:r>
              <a:rPr lang="en-GB" sz="1200" kern="1200">
                <a:solidFill>
                  <a:schemeClr val="tx1"/>
                </a:solidFill>
                <a:effectLst/>
                <a:latin typeface="+mn-lt"/>
                <a:ea typeface="+mn-ea"/>
                <a:cs typeface="+mn-cs"/>
              </a:rPr>
              <a:t>Baby boomers och generation X är generationer som är tydligt präglade av individualiseringen. både Millenials och Generation Z är självklart också individualiserade men präglade av att ha växt upp efter internets genombrott. </a:t>
            </a:r>
            <a:endParaRPr lang="en-GB">
              <a:effectLst/>
            </a:endParaRPr>
          </a:p>
          <a:p>
            <a:r>
              <a:rPr lang="en-GB" sz="1200" kern="1200">
                <a:solidFill>
                  <a:schemeClr val="tx1"/>
                </a:solidFill>
                <a:effectLst/>
                <a:latin typeface="+mn-lt"/>
                <a:ea typeface="+mn-ea"/>
                <a:cs typeface="+mn-cs"/>
              </a:rPr>
              <a:t>Med sociala medier och ett digitaliserat liv skapas förutsättningar att i allt högre grad kunna välja sitt sammanhang. Om något inte passar – oavsett om det är på jobbet eller på fritiden är unga idag vana att kunna “rösta med fötterna”. Acceptansen för en exkluderande kultur får därför bedömas vara mycket låg. Något som inte minst gäller tjejer! </a:t>
            </a:r>
            <a:endParaRPr lang="en-GB">
              <a:effectLst/>
            </a:endParaRPr>
          </a:p>
          <a:p>
            <a:r>
              <a:rPr lang="en-GB" sz="1200" kern="1200">
                <a:solidFill>
                  <a:schemeClr val="tx1"/>
                </a:solidFill>
                <a:effectLst/>
                <a:latin typeface="+mn-lt"/>
                <a:ea typeface="+mn-ea"/>
                <a:cs typeface="+mn-cs"/>
              </a:rPr>
              <a:t>Avseende den senaste ungdomsgenerationen kan vi konstatera att den är trygghetssökande och att familjen spelar en tydligare och viktigare roll än för tidigare </a:t>
            </a:r>
            <a:endParaRPr lang="en-GB">
              <a:effectLst/>
            </a:endParaRPr>
          </a:p>
          <a:p>
            <a:r>
              <a:rPr lang="en-GB" sz="1200" kern="1200">
                <a:solidFill>
                  <a:schemeClr val="tx1"/>
                </a:solidFill>
                <a:effectLst/>
                <a:latin typeface="+mn-lt"/>
                <a:ea typeface="+mn-ea"/>
                <a:cs typeface="+mn-cs"/>
              </a:rPr>
              <a:t>generationer i motsvarande livsfas. </a:t>
            </a:r>
            <a:endParaRPr lang="en-GB">
              <a:effectLst/>
            </a:endParaRPr>
          </a:p>
          <a:p>
            <a:r>
              <a:rPr lang="en-GB" sz="1200" kern="1200">
                <a:solidFill>
                  <a:schemeClr val="tx1"/>
                </a:solidFill>
                <a:effectLst/>
                <a:latin typeface="+mn-lt"/>
                <a:ea typeface="+mn-ea"/>
                <a:cs typeface="+mn-cs"/>
              </a:rPr>
              <a:t>Vi vet att golfen rekryterar barn till befintliga golfare mer framgångsrikt än andra unga. Givet familjens betydelse kan det tänkas ha tydligare vikt framöver. </a:t>
            </a:r>
            <a:endParaRPr lang="en-GB">
              <a:effectLst/>
            </a:endParaRPr>
          </a:p>
          <a:p>
            <a:r>
              <a:rPr lang="en-GB" sz="1200" b="1" kern="1200">
                <a:solidFill>
                  <a:schemeClr val="tx1"/>
                </a:solidFill>
                <a:effectLst/>
                <a:latin typeface="+mn-lt"/>
                <a:ea typeface="+mn-ea"/>
                <a:cs typeface="+mn-cs"/>
              </a:rPr>
              <a:t>Ökad konfliktnivå </a:t>
            </a:r>
            <a:endParaRPr lang="en-GB">
              <a:effectLst/>
            </a:endParaRPr>
          </a:p>
          <a:p>
            <a:r>
              <a:rPr lang="en-GB" sz="1200" kern="1200">
                <a:solidFill>
                  <a:schemeClr val="tx1"/>
                </a:solidFill>
                <a:effectLst/>
                <a:latin typeface="+mn-lt"/>
                <a:ea typeface="+mn-ea"/>
                <a:cs typeface="+mn-cs"/>
              </a:rPr>
              <a:t>Vi behöver inte vara på Twitter eller titta på agenda en längre stund för att konstatera att något har hänt med samtalsklimatet. Hur den politiska diskussionen som omgett Brexit-omröstningen och de senaste amerikanska presidentvalen sett ut är likaså välkänt. Möjligheten till anonymitet och avståndet som den digitala miljön skapar bidrar till att göra det lättare att agera utan att för den delen kanske se de fulla konsekvenserna av detta agerande. Att skriva till en klubbchef via sociala medier en fredag kväll över ett glas vin är något annat än att uttala motsvarande vid ett fysiskt möte. </a:t>
            </a:r>
            <a:endParaRPr lang="en-GB">
              <a:effectLst/>
            </a:endParaRPr>
          </a:p>
          <a:p>
            <a:r>
              <a:rPr lang="en-GB" sz="1200" kern="1200">
                <a:solidFill>
                  <a:schemeClr val="tx1"/>
                </a:solidFill>
                <a:effectLst/>
                <a:latin typeface="+mn-lt"/>
                <a:ea typeface="+mn-ea"/>
                <a:cs typeface="+mn-cs"/>
              </a:rPr>
              <a:t>Vi ser tendenser till ökande konfliktnivåer inom ett antal områden. Skillnaderna mellan olika grupper i samhället har ökat såväl materiellt som ideologiskt och kulturellt. </a:t>
            </a:r>
            <a:endParaRPr lang="en-GB">
              <a:effectLst/>
            </a:endParaRPr>
          </a:p>
          <a:p>
            <a:r>
              <a:rPr lang="en-GB" sz="1200" b="1" kern="1200">
                <a:solidFill>
                  <a:schemeClr val="tx1"/>
                </a:solidFill>
                <a:effectLst/>
                <a:latin typeface="+mn-lt"/>
                <a:ea typeface="+mn-ea"/>
                <a:cs typeface="+mn-cs"/>
              </a:rPr>
              <a:t>Vägar framåt? </a:t>
            </a:r>
            <a:endParaRPr lang="en-GB">
              <a:effectLst/>
            </a:endParaRPr>
          </a:p>
          <a:p>
            <a:r>
              <a:rPr lang="en-GB" sz="1200" kern="1200">
                <a:solidFill>
                  <a:schemeClr val="tx1"/>
                </a:solidFill>
                <a:effectLst/>
                <a:latin typeface="+mn-lt"/>
                <a:ea typeface="+mn-ea"/>
                <a:cs typeface="+mn-cs"/>
              </a:rPr>
              <a:t>En gemensam värderingsplattform blir alltmer central för den som vill hålla ihop en social gemenskap – en förening eller en klubb. </a:t>
            </a:r>
            <a:endParaRPr lang="en-GB">
              <a:effectLst/>
            </a:endParaRPr>
          </a:p>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17</a:t>
            </a:fld>
            <a:endParaRPr lang="sv-SE"/>
          </a:p>
        </p:txBody>
      </p:sp>
    </p:spTree>
    <p:extLst>
      <p:ext uri="{BB962C8B-B14F-4D97-AF65-F5344CB8AC3E}">
        <p14:creationId xmlns:p14="http://schemas.microsoft.com/office/powerpoint/2010/main" val="2673318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a:solidFill>
                  <a:schemeClr val="tx1"/>
                </a:solidFill>
                <a:effectLst/>
                <a:latin typeface="+mn-lt"/>
                <a:ea typeface="+mn-ea"/>
                <a:cs typeface="+mn-cs"/>
              </a:rPr>
              <a:t>Flexibilitet: </a:t>
            </a:r>
            <a:endParaRPr lang="en-GB">
              <a:effectLst/>
            </a:endParaRPr>
          </a:p>
          <a:p>
            <a:r>
              <a:rPr lang="en-GB" sz="1200" kern="1200">
                <a:solidFill>
                  <a:schemeClr val="tx1"/>
                </a:solidFill>
                <a:effectLst/>
                <a:latin typeface="+mn-lt"/>
                <a:ea typeface="+mn-ea"/>
                <a:cs typeface="+mn-cs"/>
              </a:rPr>
              <a:t>Förväntningarna förändras på flera plan. En diskussion om förväntad flexibilitet har funnits under längre tid, historiskt kanske tydligast i diskussioner om “on demand” och inom golfen genom förändringar i förhållningssätt</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till klubben som fenomen. Det kan vi - rimligtvis förvänta oss fortgår med förnyad - styrka till följd av de senaste årens omvärldshändelser. </a:t>
            </a:r>
            <a:endParaRPr lang="en-GB">
              <a:effectLst/>
            </a:endParaRPr>
          </a:p>
          <a:p>
            <a:r>
              <a:rPr lang="en-GB" sz="1200" kern="1200">
                <a:solidFill>
                  <a:schemeClr val="tx1"/>
                </a:solidFill>
                <a:effectLst/>
                <a:latin typeface="+mn-lt"/>
                <a:ea typeface="+mn-ea"/>
                <a:cs typeface="+mn-cs"/>
              </a:rPr>
              <a:t>Pandemin lärde oss med all önskvärd tydlighet att frågan om var och när kan ha fler svar än vad vi kanske tidigare förutsatte. Arbete hemifrån blev en realitet och självklarhet för stora grupper av arbetstagare. Detta innebar en helt annan makt över var och när arbete utfördes vilket skapade större flexibilitet och möjlighet att styra även över fritiden. </a:t>
            </a:r>
            <a:endParaRPr lang="en-GB">
              <a:effectLst/>
            </a:endParaRPr>
          </a:p>
          <a:p>
            <a:r>
              <a:rPr lang="en-GB" sz="1200" kern="1200">
                <a:solidFill>
                  <a:schemeClr val="tx1"/>
                </a:solidFill>
                <a:effectLst/>
                <a:latin typeface="+mn-lt"/>
                <a:ea typeface="+mn-ea"/>
                <a:cs typeface="+mn-cs"/>
              </a:rPr>
              <a:t>Även om pandemin äntligen tagit slut är det många som fortsatt arbetar delar av veckan på distans. Även om detta inte gäller alla grupper av anställda så påverkas förväntningarna på arbetslivet hos hela befolkningen. </a:t>
            </a:r>
            <a:endParaRPr lang="en-GB">
              <a:effectLst/>
            </a:endParaRPr>
          </a:p>
          <a:p>
            <a:r>
              <a:rPr lang="en-GB" sz="1200" kern="1200">
                <a:solidFill>
                  <a:schemeClr val="tx1"/>
                </a:solidFill>
                <a:effectLst/>
                <a:latin typeface="+mn-lt"/>
                <a:ea typeface="+mn-ea"/>
                <a:cs typeface="+mn-cs"/>
              </a:rPr>
              <a:t>Förändringarna och förväntningarna går sannolikt inte att rulla tillbaka men ett “nytt normalt” kan inte riktigt sägas ha etablerats. </a:t>
            </a:r>
            <a:endParaRPr lang="en-GB">
              <a:effectLst/>
            </a:endParaRPr>
          </a:p>
          <a:p>
            <a:r>
              <a:rPr lang="en-GB" sz="1200" kern="1200">
                <a:solidFill>
                  <a:schemeClr val="tx1"/>
                </a:solidFill>
                <a:effectLst/>
                <a:latin typeface="+mn-lt"/>
                <a:ea typeface="+mn-ea"/>
                <a:cs typeface="+mn-cs"/>
              </a:rPr>
              <a:t>Vi står parallellt med detta kvar med diskussioner som pågått tidigare: </a:t>
            </a:r>
            <a:endParaRPr lang="en-GB">
              <a:effectLst/>
            </a:endParaRPr>
          </a:p>
          <a:p>
            <a:r>
              <a:rPr lang="en-GB" sz="1200" kern="1200">
                <a:solidFill>
                  <a:schemeClr val="tx1"/>
                </a:solidFill>
                <a:effectLst/>
                <a:latin typeface="+mn-lt"/>
                <a:ea typeface="+mn-ea"/>
                <a:cs typeface="+mn-cs"/>
              </a:rPr>
              <a:t>Hur lång tid får en fritidsaktivitet ta?</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Är en golfrunda för lång eller är den för långsam? </a:t>
            </a:r>
            <a:endParaRPr lang="en-GB">
              <a:effectLst/>
            </a:endParaRPr>
          </a:p>
          <a:p>
            <a:r>
              <a:rPr lang="en-GB" sz="1200" b="1" kern="1200">
                <a:solidFill>
                  <a:schemeClr val="tx1"/>
                </a:solidFill>
                <a:effectLst/>
                <a:latin typeface="+mn-lt"/>
                <a:ea typeface="+mn-ea"/>
                <a:cs typeface="+mn-cs"/>
              </a:rPr>
              <a:t>Kund eller medlem </a:t>
            </a:r>
            <a:endParaRPr lang="en-GB">
              <a:effectLst/>
            </a:endParaRPr>
          </a:p>
          <a:p>
            <a:r>
              <a:rPr lang="en-GB" sz="1200" kern="1200">
                <a:solidFill>
                  <a:schemeClr val="tx1"/>
                </a:solidFill>
                <a:effectLst/>
                <a:latin typeface="+mn-lt"/>
                <a:ea typeface="+mn-ea"/>
                <a:cs typeface="+mn-cs"/>
              </a:rPr>
              <a:t>Gränserna för vilka olika roller vi tar i relation till vilken typ av organisation har förändrats över tid. Detta gäller flera olika områden och den tydligaste trenden är att en kundlogik letar sig in i förhållningssätt till medlemsföreningar och offentliga institutioner. Om du inte är nöjd med ditt barns skolgång eller bemötandet på vårdcentralen – byt! </a:t>
            </a:r>
            <a:endParaRPr lang="en-GB">
              <a:effectLst/>
            </a:endParaRPr>
          </a:p>
          <a:p>
            <a:r>
              <a:rPr lang="en-GB" sz="1200" kern="1200">
                <a:solidFill>
                  <a:schemeClr val="tx1"/>
                </a:solidFill>
                <a:effectLst/>
                <a:latin typeface="+mn-lt"/>
                <a:ea typeface="+mn-ea"/>
                <a:cs typeface="+mn-cs"/>
              </a:rPr>
              <a:t>Förändringen innebär utmaningar för aktörer som i grunden fungerar på ett annat sätt. Inom forskningen benämns detta som att det sker en hybridisering av hur organisationer fungerar, i första hand med det stora företaget som modell. </a:t>
            </a:r>
            <a:endParaRPr lang="en-GB">
              <a:effectLst/>
            </a:endParaRPr>
          </a:p>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18</a:t>
            </a:fld>
            <a:endParaRPr lang="sv-SE"/>
          </a:p>
        </p:txBody>
      </p:sp>
    </p:spTree>
    <p:extLst>
      <p:ext uri="{BB962C8B-B14F-4D97-AF65-F5344CB8AC3E}">
        <p14:creationId xmlns:p14="http://schemas.microsoft.com/office/powerpoint/2010/main" val="601979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När denna nulägesanalys formuleras, i april 2023, är inflationen högre än den varit på 30 år. Räntorna har succesivt höjts och oron för en lågkonjunktur är både reell och påtaglig. </a:t>
            </a:r>
            <a:endParaRPr lang="en-GB">
              <a:effectLst/>
            </a:endParaRPr>
          </a:p>
          <a:p>
            <a:r>
              <a:rPr lang="en-GB" sz="1200" kern="1200">
                <a:solidFill>
                  <a:schemeClr val="tx1"/>
                </a:solidFill>
                <a:effectLst/>
                <a:latin typeface="+mn-lt"/>
                <a:ea typeface="+mn-ea"/>
                <a:cs typeface="+mn-cs"/>
              </a:rPr>
              <a:t>När inflationen vänder, när räntorna kan börja sänkas och hur djup lågkonjunkturen blir kan vi inte svara på. Vi kan dock konstatera att skeendena har beskrivits som ett trendbrott som hotar medelklassens lånefinansierade livsstil. </a:t>
            </a:r>
            <a:endParaRPr lang="en-GB">
              <a:effectLst/>
            </a:endParaRPr>
          </a:p>
          <a:p>
            <a:r>
              <a:rPr lang="en-GB" sz="1200" kern="1200">
                <a:solidFill>
                  <a:schemeClr val="tx1"/>
                </a:solidFill>
                <a:effectLst/>
                <a:latin typeface="+mn-lt"/>
                <a:ea typeface="+mn-ea"/>
                <a:cs typeface="+mn-cs"/>
              </a:rPr>
              <a:t>Golf är en idrott bland andra, ett fritidsintresse bland andra och verkar inte i ett vakuum. Var golfen befinner sig på utövarnas prioriteringslista kommer sannolikt ha större betydelse när den ekonomiska verkligheten blir bistrare. Vi kan redan konstatera att tiden och kostnaderna som är förknippade med barn- och ungdomsidrott ökat över tid. Om det blir nödvändigt att välja – vem är det som slutar först? Den som nyligen börjat? Ungdomarna? Kvinnorna? </a:t>
            </a:r>
            <a:endParaRPr lang="en-GB">
              <a:effectLst/>
            </a:endParaRPr>
          </a:p>
          <a:p>
            <a:r>
              <a:rPr lang="en-GB" sz="1200" kern="1200">
                <a:solidFill>
                  <a:schemeClr val="tx1"/>
                </a:solidFill>
                <a:effectLst/>
                <a:latin typeface="+mn-lt"/>
                <a:ea typeface="+mn-ea"/>
                <a:cs typeface="+mn-cs"/>
              </a:rPr>
              <a:t>Inledningsvis i denna nulägesanalys konstaterade vi att klimatförändringarna orsakats av att vi levt över våra tillgångar och det är nu följderna av detta som måste hanteras. Med inflation och stigande räntor är ett av de mer oroande scenarierna att vi får uppleva precis samma sak avseende samhällsekonomin. </a:t>
            </a:r>
            <a:endParaRPr lang="en-GB">
              <a:effectLst/>
            </a:endParaRPr>
          </a:p>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19</a:t>
            </a:fld>
            <a:endParaRPr lang="sv-SE"/>
          </a:p>
        </p:txBody>
      </p:sp>
    </p:spTree>
    <p:extLst>
      <p:ext uri="{BB962C8B-B14F-4D97-AF65-F5344CB8AC3E}">
        <p14:creationId xmlns:p14="http://schemas.microsoft.com/office/powerpoint/2010/main" val="432337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22</a:t>
            </a:fld>
            <a:endParaRPr lang="sv-SE"/>
          </a:p>
        </p:txBody>
      </p:sp>
    </p:spTree>
    <p:extLst>
      <p:ext uri="{BB962C8B-B14F-4D97-AF65-F5344CB8AC3E}">
        <p14:creationId xmlns:p14="http://schemas.microsoft.com/office/powerpoint/2010/main" val="157589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3</a:t>
            </a:fld>
            <a:endParaRPr lang="sv-SE"/>
          </a:p>
        </p:txBody>
      </p:sp>
    </p:spTree>
    <p:extLst>
      <p:ext uri="{BB962C8B-B14F-4D97-AF65-F5344CB8AC3E}">
        <p14:creationId xmlns:p14="http://schemas.microsoft.com/office/powerpoint/2010/main" val="4244271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23</a:t>
            </a:fld>
            <a:endParaRPr lang="sv-SE"/>
          </a:p>
        </p:txBody>
      </p:sp>
    </p:spTree>
    <p:extLst>
      <p:ext uri="{BB962C8B-B14F-4D97-AF65-F5344CB8AC3E}">
        <p14:creationId xmlns:p14="http://schemas.microsoft.com/office/powerpoint/2010/main" val="45987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26</a:t>
            </a:fld>
            <a:endParaRPr lang="sv-SE"/>
          </a:p>
        </p:txBody>
      </p:sp>
    </p:spTree>
    <p:extLst>
      <p:ext uri="{BB962C8B-B14F-4D97-AF65-F5344CB8AC3E}">
        <p14:creationId xmlns:p14="http://schemas.microsoft.com/office/powerpoint/2010/main" val="11188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30</a:t>
            </a:fld>
            <a:endParaRPr lang="sv-SE"/>
          </a:p>
        </p:txBody>
      </p:sp>
    </p:spTree>
    <p:extLst>
      <p:ext uri="{BB962C8B-B14F-4D97-AF65-F5344CB8AC3E}">
        <p14:creationId xmlns:p14="http://schemas.microsoft.com/office/powerpoint/2010/main" val="3404354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31</a:t>
            </a:fld>
            <a:endParaRPr lang="sv-SE"/>
          </a:p>
        </p:txBody>
      </p:sp>
    </p:spTree>
    <p:extLst>
      <p:ext uri="{BB962C8B-B14F-4D97-AF65-F5344CB8AC3E}">
        <p14:creationId xmlns:p14="http://schemas.microsoft.com/office/powerpoint/2010/main" val="1645443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38</a:t>
            </a:fld>
            <a:endParaRPr lang="sv-SE"/>
          </a:p>
        </p:txBody>
      </p:sp>
    </p:spTree>
    <p:extLst>
      <p:ext uri="{BB962C8B-B14F-4D97-AF65-F5344CB8AC3E}">
        <p14:creationId xmlns:p14="http://schemas.microsoft.com/office/powerpoint/2010/main" val="3830863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4</a:t>
            </a:fld>
            <a:endParaRPr lang="sv-SE"/>
          </a:p>
        </p:txBody>
      </p:sp>
    </p:spTree>
    <p:extLst>
      <p:ext uri="{BB962C8B-B14F-4D97-AF65-F5344CB8AC3E}">
        <p14:creationId xmlns:p14="http://schemas.microsoft.com/office/powerpoint/2010/main" val="333650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5</a:t>
            </a:fld>
            <a:endParaRPr lang="sv-SE"/>
          </a:p>
        </p:txBody>
      </p:sp>
    </p:spTree>
    <p:extLst>
      <p:ext uri="{BB962C8B-B14F-4D97-AF65-F5344CB8AC3E}">
        <p14:creationId xmlns:p14="http://schemas.microsoft.com/office/powerpoint/2010/main" val="3330924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6</a:t>
            </a:fld>
            <a:endParaRPr lang="sv-SE"/>
          </a:p>
        </p:txBody>
      </p:sp>
    </p:spTree>
    <p:extLst>
      <p:ext uri="{BB962C8B-B14F-4D97-AF65-F5344CB8AC3E}">
        <p14:creationId xmlns:p14="http://schemas.microsoft.com/office/powerpoint/2010/main" val="2949265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7</a:t>
            </a:fld>
            <a:endParaRPr lang="sv-SE"/>
          </a:p>
        </p:txBody>
      </p:sp>
    </p:spTree>
    <p:extLst>
      <p:ext uri="{BB962C8B-B14F-4D97-AF65-F5344CB8AC3E}">
        <p14:creationId xmlns:p14="http://schemas.microsoft.com/office/powerpoint/2010/main" val="53990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8</a:t>
            </a:fld>
            <a:endParaRPr lang="sv-SE"/>
          </a:p>
        </p:txBody>
      </p:sp>
    </p:spTree>
    <p:extLst>
      <p:ext uri="{BB962C8B-B14F-4D97-AF65-F5344CB8AC3E}">
        <p14:creationId xmlns:p14="http://schemas.microsoft.com/office/powerpoint/2010/main" val="114538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9</a:t>
            </a:fld>
            <a:endParaRPr lang="sv-SE"/>
          </a:p>
        </p:txBody>
      </p:sp>
    </p:spTree>
    <p:extLst>
      <p:ext uri="{BB962C8B-B14F-4D97-AF65-F5344CB8AC3E}">
        <p14:creationId xmlns:p14="http://schemas.microsoft.com/office/powerpoint/2010/main" val="110594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88AD6A-ACB4-41EA-BECC-753ED7DA5BC5}" type="slidenum">
              <a:rPr lang="sv-SE" smtClean="0"/>
              <a:t>10</a:t>
            </a:fld>
            <a:endParaRPr lang="sv-SE"/>
          </a:p>
        </p:txBody>
      </p:sp>
    </p:spTree>
    <p:extLst>
      <p:ext uri="{BB962C8B-B14F-4D97-AF65-F5344CB8AC3E}">
        <p14:creationId xmlns:p14="http://schemas.microsoft.com/office/powerpoint/2010/main" val="4078293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bg bwMode="ltGray">
      <p:bgPr>
        <a:solidFill>
          <a:schemeClr val="accent1"/>
        </a:solidFill>
        <a:effectLst/>
      </p:bgPr>
    </p:bg>
    <p:spTree>
      <p:nvGrpSpPr>
        <p:cNvPr id="1" name=""/>
        <p:cNvGrpSpPr/>
        <p:nvPr/>
      </p:nvGrpSpPr>
      <p:grpSpPr>
        <a:xfrm>
          <a:off x="0" y="0"/>
          <a:ext cx="0" cy="0"/>
          <a:chOff x="0" y="0"/>
          <a:chExt cx="0" cy="0"/>
        </a:xfrm>
      </p:grpSpPr>
      <p:pic>
        <p:nvPicPr>
          <p:cNvPr id="46" name="Bildobjekt 45" descr="En bild som visar svart, röd, tecken&#10;&#10;Automatiskt genererad beskrivning">
            <a:extLst>
              <a:ext uri="{FF2B5EF4-FFF2-40B4-BE49-F238E27FC236}">
                <a16:creationId xmlns:a16="http://schemas.microsoft.com/office/drawing/2014/main" id="{062EF272-CA21-405F-9BC1-D3A8729FF0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05" r="8407" b="62608"/>
          <a:stretch/>
        </p:blipFill>
        <p:spPr>
          <a:xfrm>
            <a:off x="0" y="4557912"/>
            <a:ext cx="12192000" cy="2300088"/>
          </a:xfrm>
          <a:prstGeom prst="rect">
            <a:avLst/>
          </a:prstGeom>
        </p:spPr>
      </p:pic>
      <p:pic>
        <p:nvPicPr>
          <p:cNvPr id="6" name="Bildobjekt 5">
            <a:extLst>
              <a:ext uri="{FF2B5EF4-FFF2-40B4-BE49-F238E27FC236}">
                <a16:creationId xmlns:a16="http://schemas.microsoft.com/office/drawing/2014/main" id="{54328142-1853-4E02-B2BF-9150132CF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397" y="1052623"/>
            <a:ext cx="5710043" cy="3884837"/>
          </a:xfrm>
          <a:prstGeom prst="rect">
            <a:avLst/>
          </a:prstGeom>
        </p:spPr>
      </p:pic>
      <p:sp>
        <p:nvSpPr>
          <p:cNvPr id="5" name="textruta 4">
            <a:extLst>
              <a:ext uri="{FF2B5EF4-FFF2-40B4-BE49-F238E27FC236}">
                <a16:creationId xmlns:a16="http://schemas.microsoft.com/office/drawing/2014/main" id="{5E07C77F-AA0A-4FD4-ACA3-0EBEBD2FB52C}"/>
              </a:ext>
            </a:extLst>
          </p:cNvPr>
          <p:cNvSpPr txBox="1"/>
          <p:nvPr userDrawn="1"/>
        </p:nvSpPr>
        <p:spPr>
          <a:xfrm>
            <a:off x="0" y="7247336"/>
            <a:ext cx="12196192"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Detta bildformat är den första bilden i presentationen. Layouten är fast och ingen text eller bild ska läggas på denna sida. </a:t>
            </a:r>
          </a:p>
        </p:txBody>
      </p:sp>
    </p:spTree>
    <p:extLst>
      <p:ext uri="{BB962C8B-B14F-4D97-AF65-F5344CB8AC3E}">
        <p14:creationId xmlns:p14="http://schemas.microsoft.com/office/powerpoint/2010/main" val="128476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och text">
    <p:spTree>
      <p:nvGrpSpPr>
        <p:cNvPr id="1" name=""/>
        <p:cNvGrpSpPr/>
        <p:nvPr/>
      </p:nvGrpSpPr>
      <p:grpSpPr>
        <a:xfrm>
          <a:off x="0" y="0"/>
          <a:ext cx="0" cy="0"/>
          <a:chOff x="0" y="0"/>
          <a:chExt cx="0" cy="0"/>
        </a:xfrm>
      </p:grpSpPr>
      <p:sp>
        <p:nvSpPr>
          <p:cNvPr id="14" name="Platshållare för bild 13">
            <a:extLst>
              <a:ext uri="{FF2B5EF4-FFF2-40B4-BE49-F238E27FC236}">
                <a16:creationId xmlns:a16="http://schemas.microsoft.com/office/drawing/2014/main" id="{7977F1EC-4783-4A4A-8CCE-262C110FDD6E}"/>
              </a:ext>
            </a:extLst>
          </p:cNvPr>
          <p:cNvSpPr>
            <a:spLocks noGrp="1"/>
          </p:cNvSpPr>
          <p:nvPr>
            <p:ph type="pic" sz="quarter" idx="13"/>
          </p:nvPr>
        </p:nvSpPr>
        <p:spPr>
          <a:xfrm>
            <a:off x="630558" y="2037600"/>
            <a:ext cx="5181600" cy="3770313"/>
          </a:xfrm>
          <a:solidFill>
            <a:schemeClr val="tx2"/>
          </a:solidFill>
        </p:spPr>
        <p:txBody>
          <a:bodyPr/>
          <a:lstStyle>
            <a:lvl1pPr marL="0" indent="0" algn="l">
              <a:buNone/>
              <a:defRPr>
                <a:solidFill>
                  <a:schemeClr val="bg1"/>
                </a:solidFill>
              </a:defRPr>
            </a:lvl1pPr>
          </a:lstStyle>
          <a:p>
            <a:r>
              <a:rPr lang="sv-SE"/>
              <a:t>Klicka på ikonen för att lägga till en bild</a:t>
            </a:r>
            <a:endParaRPr lang="sv-SE" dirty="0"/>
          </a:p>
        </p:txBody>
      </p:sp>
      <p:sp>
        <p:nvSpPr>
          <p:cNvPr id="4" name="Platshållare för innehåll 3">
            <a:extLst>
              <a:ext uri="{FF2B5EF4-FFF2-40B4-BE49-F238E27FC236}">
                <a16:creationId xmlns:a16="http://schemas.microsoft.com/office/drawing/2014/main" id="{C7D9BA55-54B5-45F5-B84F-67A0E57A75FF}"/>
              </a:ext>
            </a:extLst>
          </p:cNvPr>
          <p:cNvSpPr>
            <a:spLocks noGrp="1"/>
          </p:cNvSpPr>
          <p:nvPr>
            <p:ph sz="half" idx="2"/>
          </p:nvPr>
        </p:nvSpPr>
        <p:spPr>
          <a:xfrm>
            <a:off x="6156325" y="1879200"/>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87383AB0-417C-41DC-A260-8C3279533DB6}"/>
              </a:ext>
            </a:extLst>
          </p:cNvPr>
          <p:cNvSpPr>
            <a:spLocks noGrp="1"/>
          </p:cNvSpPr>
          <p:nvPr>
            <p:ph type="dt" sz="half" idx="10"/>
          </p:nvPr>
        </p:nvSpPr>
        <p:spPr/>
        <p:txBody>
          <a:bodyPr/>
          <a:lstStyle/>
          <a:p>
            <a:fld id="{E9895F77-847E-4C3D-8705-F3CC82EE016F}" type="datetime1">
              <a:rPr lang="sv-SE" smtClean="0"/>
              <a:t>2023-11-26</a:t>
            </a:fld>
            <a:endParaRPr lang="sv-SE"/>
          </a:p>
        </p:txBody>
      </p:sp>
      <p:sp>
        <p:nvSpPr>
          <p:cNvPr id="8" name="Platshållare för sidfot 7">
            <a:extLst>
              <a:ext uri="{FF2B5EF4-FFF2-40B4-BE49-F238E27FC236}">
                <a16:creationId xmlns:a16="http://schemas.microsoft.com/office/drawing/2014/main" id="{A68FEE44-E65D-4F11-BE98-5A62E1DFA284}"/>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3EF814D7-8AD5-433E-8ECA-DD274A598BB0}"/>
              </a:ext>
            </a:extLst>
          </p:cNvPr>
          <p:cNvSpPr>
            <a:spLocks noGrp="1"/>
          </p:cNvSpPr>
          <p:nvPr>
            <p:ph type="sldNum" sz="quarter" idx="12"/>
          </p:nvPr>
        </p:nvSpPr>
        <p:spPr/>
        <p:txBody>
          <a:bodyPr/>
          <a:lstStyle/>
          <a:p>
            <a:fld id="{667D111D-9A6F-4DAE-883D-82FAF5E33F2D}" type="slidenum">
              <a:rPr lang="sv-SE" smtClean="0"/>
              <a:t>‹#›</a:t>
            </a:fld>
            <a:endParaRPr lang="sv-SE"/>
          </a:p>
        </p:txBody>
      </p:sp>
      <p:sp>
        <p:nvSpPr>
          <p:cNvPr id="10" name="Rubrik 9">
            <a:extLst>
              <a:ext uri="{FF2B5EF4-FFF2-40B4-BE49-F238E27FC236}">
                <a16:creationId xmlns:a16="http://schemas.microsoft.com/office/drawing/2014/main" id="{50A06CBB-3A10-43A4-9325-0E31E3D88377}"/>
              </a:ext>
            </a:extLst>
          </p:cNvPr>
          <p:cNvSpPr>
            <a:spLocks noGrp="1"/>
          </p:cNvSpPr>
          <p:nvPr>
            <p:ph type="title"/>
          </p:nvPr>
        </p:nvSpPr>
        <p:spPr/>
        <p:txBody>
          <a:bodyPr/>
          <a:lstStyle/>
          <a:p>
            <a:r>
              <a:rPr lang="sv-SE"/>
              <a:t>Klicka här för att ändra mall för rubrikformat</a:t>
            </a:r>
          </a:p>
        </p:txBody>
      </p:sp>
      <p:sp>
        <p:nvSpPr>
          <p:cNvPr id="11" name="textruta 10">
            <a:extLst>
              <a:ext uri="{FF2B5EF4-FFF2-40B4-BE49-F238E27FC236}">
                <a16:creationId xmlns:a16="http://schemas.microsoft.com/office/drawing/2014/main" id="{C19BE007-537B-4C09-98E2-B425125D0180}"/>
              </a:ext>
            </a:extLst>
          </p:cNvPr>
          <p:cNvSpPr txBox="1"/>
          <p:nvPr userDrawn="1"/>
        </p:nvSpPr>
        <p:spPr>
          <a:xfrm>
            <a:off x="0" y="7247336"/>
            <a:ext cx="12196192" cy="73866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Rubrik (en rad) med brödtext till vänster samt bild till vänster.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Klicka på ikonen i rutan för att lägga in en bild. </a:t>
            </a:r>
          </a:p>
        </p:txBody>
      </p:sp>
    </p:spTree>
    <p:extLst>
      <p:ext uri="{BB962C8B-B14F-4D97-AF65-F5344CB8AC3E}">
        <p14:creationId xmlns:p14="http://schemas.microsoft.com/office/powerpoint/2010/main" val="230993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ch stor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584F15FB-C58D-45E0-9E0F-F817FDC835F3}"/>
              </a:ext>
            </a:extLst>
          </p:cNvPr>
          <p:cNvSpPr>
            <a:spLocks noGrp="1"/>
          </p:cNvSpPr>
          <p:nvPr>
            <p:ph type="pic" idx="1"/>
          </p:nvPr>
        </p:nvSpPr>
        <p:spPr>
          <a:xfrm>
            <a:off x="6283842" y="0"/>
            <a:ext cx="5908158" cy="6858000"/>
          </a:xfrm>
          <a:solidFill>
            <a:schemeClr val="tx2"/>
          </a:solidFill>
        </p:spPr>
        <p:txBody>
          <a:bodyPr>
            <a:normAutofit/>
          </a:bodyPr>
          <a:lstStyle>
            <a:lvl1pPr marL="0" indent="0" algn="l">
              <a:buNone/>
              <a:defRPr sz="3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5" name="Platshållare för datum 4">
            <a:extLst>
              <a:ext uri="{FF2B5EF4-FFF2-40B4-BE49-F238E27FC236}">
                <a16:creationId xmlns:a16="http://schemas.microsoft.com/office/drawing/2014/main" id="{DE97C51F-7D55-46CD-89BB-63F254A30DB1}"/>
              </a:ext>
            </a:extLst>
          </p:cNvPr>
          <p:cNvSpPr>
            <a:spLocks noGrp="1"/>
          </p:cNvSpPr>
          <p:nvPr>
            <p:ph type="dt" sz="half" idx="10"/>
          </p:nvPr>
        </p:nvSpPr>
        <p:spPr/>
        <p:txBody>
          <a:bodyPr/>
          <a:lstStyle/>
          <a:p>
            <a:fld id="{56158B4E-220D-4F3C-A223-A7D907354383}" type="datetime1">
              <a:rPr lang="sv-SE" smtClean="0"/>
              <a:t>2023-11-26</a:t>
            </a:fld>
            <a:endParaRPr lang="sv-SE"/>
          </a:p>
        </p:txBody>
      </p:sp>
      <p:sp>
        <p:nvSpPr>
          <p:cNvPr id="6" name="Platshållare för sidfot 5">
            <a:extLst>
              <a:ext uri="{FF2B5EF4-FFF2-40B4-BE49-F238E27FC236}">
                <a16:creationId xmlns:a16="http://schemas.microsoft.com/office/drawing/2014/main" id="{85498A47-1122-4CD7-98FD-F3EF4541651A}"/>
              </a:ext>
            </a:extLst>
          </p:cNvPr>
          <p:cNvSpPr>
            <a:spLocks noGrp="1"/>
          </p:cNvSpPr>
          <p:nvPr>
            <p:ph type="ftr" sz="quarter" idx="11"/>
          </p:nvPr>
        </p:nvSpPr>
        <p:spPr>
          <a:xfrm>
            <a:off x="4038600" y="6882903"/>
            <a:ext cx="4114800" cy="365125"/>
          </a:xfrm>
        </p:spPr>
        <p:txBody>
          <a:bodyPr/>
          <a:lstStyle/>
          <a:p>
            <a:endParaRPr lang="sv-SE" dirty="0"/>
          </a:p>
        </p:txBody>
      </p:sp>
      <p:sp>
        <p:nvSpPr>
          <p:cNvPr id="7" name="Platshållare för bildnummer 6">
            <a:extLst>
              <a:ext uri="{FF2B5EF4-FFF2-40B4-BE49-F238E27FC236}">
                <a16:creationId xmlns:a16="http://schemas.microsoft.com/office/drawing/2014/main" id="{442DFF0D-22FD-435F-8991-9134302CB26A}"/>
              </a:ext>
            </a:extLst>
          </p:cNvPr>
          <p:cNvSpPr>
            <a:spLocks noGrp="1"/>
          </p:cNvSpPr>
          <p:nvPr>
            <p:ph type="sldNum" sz="quarter" idx="12"/>
          </p:nvPr>
        </p:nvSpPr>
        <p:spPr>
          <a:xfrm>
            <a:off x="8824913" y="6882903"/>
            <a:ext cx="2743200" cy="365125"/>
          </a:xfrm>
        </p:spPr>
        <p:txBody>
          <a:bodyPr/>
          <a:lstStyle/>
          <a:p>
            <a:fld id="{667D111D-9A6F-4DAE-883D-82FAF5E33F2D}" type="slidenum">
              <a:rPr lang="sv-SE" smtClean="0"/>
              <a:t>‹#›</a:t>
            </a:fld>
            <a:endParaRPr lang="sv-SE"/>
          </a:p>
        </p:txBody>
      </p:sp>
      <p:sp>
        <p:nvSpPr>
          <p:cNvPr id="8" name="Rubrik 7">
            <a:extLst>
              <a:ext uri="{FF2B5EF4-FFF2-40B4-BE49-F238E27FC236}">
                <a16:creationId xmlns:a16="http://schemas.microsoft.com/office/drawing/2014/main" id="{3AE864C7-830C-4126-AAE4-FA1EDCC0DD6F}"/>
              </a:ext>
            </a:extLst>
          </p:cNvPr>
          <p:cNvSpPr>
            <a:spLocks noGrp="1"/>
          </p:cNvSpPr>
          <p:nvPr>
            <p:ph type="title"/>
          </p:nvPr>
        </p:nvSpPr>
        <p:spPr>
          <a:xfrm>
            <a:off x="630559" y="899652"/>
            <a:ext cx="5181600" cy="1440000"/>
          </a:xfrm>
        </p:spPr>
        <p:txBody>
          <a:bodyPr anchor="t" anchorCtr="0"/>
          <a:lstStyle/>
          <a:p>
            <a:r>
              <a:rPr lang="sv-SE"/>
              <a:t>Klicka här för att ändra mall för rubrikformat</a:t>
            </a:r>
            <a:endParaRPr lang="sv-SE" dirty="0"/>
          </a:p>
        </p:txBody>
      </p:sp>
      <p:sp>
        <p:nvSpPr>
          <p:cNvPr id="10" name="Platshållare för text 9">
            <a:extLst>
              <a:ext uri="{FF2B5EF4-FFF2-40B4-BE49-F238E27FC236}">
                <a16:creationId xmlns:a16="http://schemas.microsoft.com/office/drawing/2014/main" id="{A14DC135-C15D-495B-B132-3B537631A37E}"/>
              </a:ext>
            </a:extLst>
          </p:cNvPr>
          <p:cNvSpPr>
            <a:spLocks noGrp="1"/>
          </p:cNvSpPr>
          <p:nvPr>
            <p:ph type="body" sz="quarter" idx="13"/>
          </p:nvPr>
        </p:nvSpPr>
        <p:spPr>
          <a:xfrm>
            <a:off x="630559" y="2544511"/>
            <a:ext cx="5181600" cy="3708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textruta 8">
            <a:extLst>
              <a:ext uri="{FF2B5EF4-FFF2-40B4-BE49-F238E27FC236}">
                <a16:creationId xmlns:a16="http://schemas.microsoft.com/office/drawing/2014/main" id="{64483809-7AB5-48EE-BCE1-1F9FF28DCFAF}"/>
              </a:ext>
            </a:extLst>
          </p:cNvPr>
          <p:cNvSpPr txBox="1"/>
          <p:nvPr userDrawn="1"/>
        </p:nvSpPr>
        <p:spPr>
          <a:xfrm>
            <a:off x="0" y="7247336"/>
            <a:ext cx="12196192"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Rubrik (två rader) och brödtext till vänster, samt stor bild till höger.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Klicka på ikonen i mitten för att infoga en bild.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Bilden ska gå ända ut i kant till höger, upp- och nertill. Vänsterkanten ska max gå som grå rutan är (luft mellan bild och brödtext) </a:t>
            </a:r>
          </a:p>
        </p:txBody>
      </p:sp>
    </p:spTree>
    <p:extLst>
      <p:ext uri="{BB962C8B-B14F-4D97-AF65-F5344CB8AC3E}">
        <p14:creationId xmlns:p14="http://schemas.microsoft.com/office/powerpoint/2010/main" val="169125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bilder">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2B462B7-AA3D-4504-8BAC-80C8B1170887}"/>
              </a:ext>
            </a:extLst>
          </p:cNvPr>
          <p:cNvSpPr>
            <a:spLocks noGrp="1"/>
          </p:cNvSpPr>
          <p:nvPr>
            <p:ph type="pic" sz="quarter" idx="14"/>
          </p:nvPr>
        </p:nvSpPr>
        <p:spPr>
          <a:xfrm>
            <a:off x="6156325" y="2038350"/>
            <a:ext cx="5181600" cy="3770313"/>
          </a:xfrm>
          <a:solidFill>
            <a:schemeClr val="tx2"/>
          </a:solidFill>
        </p:spPr>
        <p:txBody>
          <a:bodyPr/>
          <a:lstStyle>
            <a:lvl1pPr marL="0" indent="0">
              <a:buNone/>
              <a:defRPr>
                <a:solidFill>
                  <a:schemeClr val="bg1"/>
                </a:solidFill>
              </a:defRPr>
            </a:lvl1pPr>
          </a:lstStyle>
          <a:p>
            <a:r>
              <a:rPr lang="sv-SE"/>
              <a:t>Klicka på ikonen för att lägga till en bild</a:t>
            </a:r>
          </a:p>
        </p:txBody>
      </p:sp>
      <p:sp>
        <p:nvSpPr>
          <p:cNvPr id="9" name="Platshållare för bild 8">
            <a:extLst>
              <a:ext uri="{FF2B5EF4-FFF2-40B4-BE49-F238E27FC236}">
                <a16:creationId xmlns:a16="http://schemas.microsoft.com/office/drawing/2014/main" id="{E2F37ADD-82F5-4255-A722-40460066E711}"/>
              </a:ext>
            </a:extLst>
          </p:cNvPr>
          <p:cNvSpPr>
            <a:spLocks noGrp="1"/>
          </p:cNvSpPr>
          <p:nvPr>
            <p:ph type="pic" sz="quarter" idx="13"/>
          </p:nvPr>
        </p:nvSpPr>
        <p:spPr>
          <a:xfrm>
            <a:off x="630558" y="2037599"/>
            <a:ext cx="5181600" cy="3770313"/>
          </a:xfrm>
          <a:solidFill>
            <a:schemeClr val="tx2"/>
          </a:solidFill>
        </p:spPr>
        <p:txBody>
          <a:bodyPr/>
          <a:lstStyle>
            <a:lvl1pPr marL="0" indent="0">
              <a:buNone/>
              <a:defRPr>
                <a:solidFill>
                  <a:schemeClr val="bg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288E1C88-4931-4F42-8DC4-106A18E65745}"/>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69EB7FB-5A1C-49AC-9B43-412533EAE09E}"/>
              </a:ext>
            </a:extLst>
          </p:cNvPr>
          <p:cNvSpPr>
            <a:spLocks noGrp="1"/>
          </p:cNvSpPr>
          <p:nvPr>
            <p:ph type="dt" sz="half" idx="10"/>
          </p:nvPr>
        </p:nvSpPr>
        <p:spPr/>
        <p:txBody>
          <a:bodyPr/>
          <a:lstStyle/>
          <a:p>
            <a:fld id="{ACF8F7AC-1C45-4514-825E-7EB1D168C1E2}" type="datetime1">
              <a:rPr lang="sv-SE" smtClean="0"/>
              <a:t>2023-11-26</a:t>
            </a:fld>
            <a:endParaRPr lang="sv-SE" dirty="0"/>
          </a:p>
        </p:txBody>
      </p:sp>
      <p:sp>
        <p:nvSpPr>
          <p:cNvPr id="4" name="Platshållare för sidfot 3">
            <a:extLst>
              <a:ext uri="{FF2B5EF4-FFF2-40B4-BE49-F238E27FC236}">
                <a16:creationId xmlns:a16="http://schemas.microsoft.com/office/drawing/2014/main" id="{3A36D056-8A7A-4942-8A9A-0A98E449F97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26FB696-70B8-44A7-A85B-FFCF758FE995}"/>
              </a:ext>
            </a:extLst>
          </p:cNvPr>
          <p:cNvSpPr>
            <a:spLocks noGrp="1"/>
          </p:cNvSpPr>
          <p:nvPr>
            <p:ph type="sldNum" sz="quarter" idx="12"/>
          </p:nvPr>
        </p:nvSpPr>
        <p:spPr/>
        <p:txBody>
          <a:bodyPr/>
          <a:lstStyle/>
          <a:p>
            <a:fld id="{667D111D-9A6F-4DAE-883D-82FAF5E33F2D}" type="slidenum">
              <a:rPr lang="sv-SE" smtClean="0"/>
              <a:pPr/>
              <a:t>‹#›</a:t>
            </a:fld>
            <a:endParaRPr lang="sv-SE"/>
          </a:p>
        </p:txBody>
      </p:sp>
      <p:sp>
        <p:nvSpPr>
          <p:cNvPr id="8" name="textruta 7">
            <a:extLst>
              <a:ext uri="{FF2B5EF4-FFF2-40B4-BE49-F238E27FC236}">
                <a16:creationId xmlns:a16="http://schemas.microsoft.com/office/drawing/2014/main" id="{58BA2C40-081A-48B7-A4C2-3AE5CDE2A3A3}"/>
              </a:ext>
            </a:extLst>
          </p:cNvPr>
          <p:cNvSpPr txBox="1"/>
          <p:nvPr userDrawn="1"/>
        </p:nvSpPr>
        <p:spPr>
          <a:xfrm>
            <a:off x="0" y="7247336"/>
            <a:ext cx="12196192" cy="52322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 på en rad samt två bilder. 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Klicka på ikonen för att lägga till bild i respektive ruta. Se till att bilderna håller linjeringen. </a:t>
            </a:r>
          </a:p>
        </p:txBody>
      </p:sp>
    </p:spTree>
    <p:extLst>
      <p:ext uri="{BB962C8B-B14F-4D97-AF65-F5344CB8AC3E}">
        <p14:creationId xmlns:p14="http://schemas.microsoft.com/office/powerpoint/2010/main" val="410097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044CE797-326A-4287-983C-8BF4E4B61C86}"/>
              </a:ext>
            </a:extLst>
          </p:cNvPr>
          <p:cNvSpPr>
            <a:spLocks noGrp="1"/>
          </p:cNvSpPr>
          <p:nvPr>
            <p:ph type="pic" sz="quarter" idx="13"/>
          </p:nvPr>
        </p:nvSpPr>
        <p:spPr>
          <a:xfrm>
            <a:off x="630238" y="647700"/>
            <a:ext cx="10937875" cy="5562600"/>
          </a:xfrm>
          <a:solidFill>
            <a:schemeClr val="tx2"/>
          </a:solidFill>
        </p:spPr>
        <p:txBody>
          <a:bodyPr/>
          <a:lstStyle>
            <a:lvl1pPr marL="0" indent="0">
              <a:buNone/>
              <a:defRPr>
                <a:solidFill>
                  <a:schemeClr val="bg1"/>
                </a:solidFill>
              </a:defRPr>
            </a:lvl1pPr>
          </a:lstStyle>
          <a:p>
            <a:r>
              <a:rPr lang="sv-SE"/>
              <a:t>Klicka på ikonen för att lägga till en bild</a:t>
            </a:r>
            <a:endParaRPr lang="sv-SE" dirty="0"/>
          </a:p>
        </p:txBody>
      </p:sp>
      <p:sp>
        <p:nvSpPr>
          <p:cNvPr id="3" name="Platshållare för datum 2">
            <a:extLst>
              <a:ext uri="{FF2B5EF4-FFF2-40B4-BE49-F238E27FC236}">
                <a16:creationId xmlns:a16="http://schemas.microsoft.com/office/drawing/2014/main" id="{B47311FC-AEA9-45CA-8AC1-D663DDA15866}"/>
              </a:ext>
            </a:extLst>
          </p:cNvPr>
          <p:cNvSpPr>
            <a:spLocks noGrp="1"/>
          </p:cNvSpPr>
          <p:nvPr>
            <p:ph type="dt" sz="half" idx="10"/>
          </p:nvPr>
        </p:nvSpPr>
        <p:spPr/>
        <p:txBody>
          <a:bodyPr/>
          <a:lstStyle/>
          <a:p>
            <a:fld id="{CF48678B-D3BA-4B76-A0B9-F1D377D789E9}" type="datetime1">
              <a:rPr lang="sv-SE" smtClean="0"/>
              <a:t>2023-11-26</a:t>
            </a:fld>
            <a:endParaRPr lang="sv-SE" dirty="0"/>
          </a:p>
        </p:txBody>
      </p:sp>
      <p:sp>
        <p:nvSpPr>
          <p:cNvPr id="4" name="Platshållare för sidfot 3">
            <a:extLst>
              <a:ext uri="{FF2B5EF4-FFF2-40B4-BE49-F238E27FC236}">
                <a16:creationId xmlns:a16="http://schemas.microsoft.com/office/drawing/2014/main" id="{650FD9D5-12A9-416E-B281-2426F94E27F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27FD293-EDD6-4833-8B8A-7AF69CC74E4E}"/>
              </a:ext>
            </a:extLst>
          </p:cNvPr>
          <p:cNvSpPr>
            <a:spLocks noGrp="1"/>
          </p:cNvSpPr>
          <p:nvPr>
            <p:ph type="sldNum" sz="quarter" idx="12"/>
          </p:nvPr>
        </p:nvSpPr>
        <p:spPr/>
        <p:txBody>
          <a:bodyPr/>
          <a:lstStyle/>
          <a:p>
            <a:fld id="{667D111D-9A6F-4DAE-883D-82FAF5E33F2D}" type="slidenum">
              <a:rPr lang="sv-SE" smtClean="0"/>
              <a:pPr/>
              <a:t>‹#›</a:t>
            </a:fld>
            <a:endParaRPr lang="sv-SE"/>
          </a:p>
        </p:txBody>
      </p:sp>
      <p:sp>
        <p:nvSpPr>
          <p:cNvPr id="6" name="textruta 5">
            <a:extLst>
              <a:ext uri="{FF2B5EF4-FFF2-40B4-BE49-F238E27FC236}">
                <a16:creationId xmlns:a16="http://schemas.microsoft.com/office/drawing/2014/main" id="{716D1C11-1184-4001-9095-C3517CD468AC}"/>
              </a:ext>
            </a:extLst>
          </p:cNvPr>
          <p:cNvSpPr txBox="1"/>
          <p:nvPr userDrawn="1"/>
        </p:nvSpPr>
        <p:spPr>
          <a:xfrm>
            <a:off x="0" y="7247336"/>
            <a:ext cx="12196192" cy="523220"/>
          </a:xfrm>
          <a:prstGeom prst="rect">
            <a:avLst/>
          </a:prstGeom>
          <a:noFill/>
        </p:spPr>
        <p:txBody>
          <a:bodyPr wrap="square" lIns="0" rIns="0" rtlCol="0">
            <a:spAutoFit/>
          </a:bodyPr>
          <a:lstStyle/>
          <a:p>
            <a:r>
              <a:rPr lang="sv-SE" sz="1400" dirty="0"/>
              <a:t>En bild, ingen text. Klicka på ikonen för att lägga till bild i rutan.</a:t>
            </a:r>
          </a:p>
          <a:p>
            <a:r>
              <a:rPr lang="sv-SE" sz="1400" dirty="0"/>
              <a:t>Använd om du vill ha en bild som inte ska täcka hela sidan (lite marginaler i vitt)</a:t>
            </a:r>
          </a:p>
        </p:txBody>
      </p:sp>
    </p:spTree>
    <p:extLst>
      <p:ext uri="{BB962C8B-B14F-4D97-AF65-F5344CB8AC3E}">
        <p14:creationId xmlns:p14="http://schemas.microsoft.com/office/powerpoint/2010/main" val="129135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ch ikon eller objek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735535-471F-442B-8126-E9FD0F8E946F}"/>
              </a:ext>
            </a:extLst>
          </p:cNvPr>
          <p:cNvSpPr>
            <a:spLocks noGrp="1"/>
          </p:cNvSpPr>
          <p:nvPr>
            <p:ph type="title"/>
          </p:nvPr>
        </p:nvSpPr>
        <p:spPr>
          <a:xfrm>
            <a:off x="630559" y="899652"/>
            <a:ext cx="5181600" cy="1440000"/>
          </a:xfrm>
        </p:spPr>
        <p:txBody>
          <a:bodyPr anchor="t" anchorCtr="0"/>
          <a:lstStyle/>
          <a:p>
            <a:r>
              <a:rPr lang="sv-SE"/>
              <a:t>Klicka här för att ändra mall för rubrikformat</a:t>
            </a:r>
          </a:p>
        </p:txBody>
      </p:sp>
      <p:sp>
        <p:nvSpPr>
          <p:cNvPr id="5" name="Platshållare för datum 4">
            <a:extLst>
              <a:ext uri="{FF2B5EF4-FFF2-40B4-BE49-F238E27FC236}">
                <a16:creationId xmlns:a16="http://schemas.microsoft.com/office/drawing/2014/main" id="{7AE374D9-13CF-47A1-825C-FFA2FB5C7F38}"/>
              </a:ext>
            </a:extLst>
          </p:cNvPr>
          <p:cNvSpPr>
            <a:spLocks noGrp="1"/>
          </p:cNvSpPr>
          <p:nvPr>
            <p:ph type="dt" sz="half" idx="10"/>
          </p:nvPr>
        </p:nvSpPr>
        <p:spPr/>
        <p:txBody>
          <a:bodyPr/>
          <a:lstStyle/>
          <a:p>
            <a:fld id="{EAEEEF9A-BFE2-433E-A5BB-056881DBDA13}" type="datetime1">
              <a:rPr lang="sv-SE" smtClean="0"/>
              <a:t>2023-11-26</a:t>
            </a:fld>
            <a:endParaRPr lang="sv-SE"/>
          </a:p>
        </p:txBody>
      </p:sp>
      <p:sp>
        <p:nvSpPr>
          <p:cNvPr id="6" name="Platshållare för sidfot 5">
            <a:extLst>
              <a:ext uri="{FF2B5EF4-FFF2-40B4-BE49-F238E27FC236}">
                <a16:creationId xmlns:a16="http://schemas.microsoft.com/office/drawing/2014/main" id="{6029DA85-43BC-4307-8CE8-3D3B7ADC3F8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F3150A0-E36A-4E36-A3D6-953F70ADF803}"/>
              </a:ext>
            </a:extLst>
          </p:cNvPr>
          <p:cNvSpPr>
            <a:spLocks noGrp="1"/>
          </p:cNvSpPr>
          <p:nvPr>
            <p:ph type="sldNum" sz="quarter" idx="12"/>
          </p:nvPr>
        </p:nvSpPr>
        <p:spPr/>
        <p:txBody>
          <a:bodyPr/>
          <a:lstStyle/>
          <a:p>
            <a:fld id="{667D111D-9A6F-4DAE-883D-82FAF5E33F2D}" type="slidenum">
              <a:rPr lang="sv-SE" smtClean="0"/>
              <a:t>‹#›</a:t>
            </a:fld>
            <a:endParaRPr lang="sv-SE"/>
          </a:p>
        </p:txBody>
      </p:sp>
      <p:sp>
        <p:nvSpPr>
          <p:cNvPr id="8" name="Platshållare för text 7">
            <a:extLst>
              <a:ext uri="{FF2B5EF4-FFF2-40B4-BE49-F238E27FC236}">
                <a16:creationId xmlns:a16="http://schemas.microsoft.com/office/drawing/2014/main" id="{72D10565-95A1-4DC4-968C-FDC68C27CBF4}"/>
              </a:ext>
            </a:extLst>
          </p:cNvPr>
          <p:cNvSpPr>
            <a:spLocks noGrp="1"/>
          </p:cNvSpPr>
          <p:nvPr>
            <p:ph type="body" sz="quarter" idx="13"/>
          </p:nvPr>
        </p:nvSpPr>
        <p:spPr>
          <a:xfrm>
            <a:off x="630558" y="2544510"/>
            <a:ext cx="5181600" cy="3708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textruta 8">
            <a:extLst>
              <a:ext uri="{FF2B5EF4-FFF2-40B4-BE49-F238E27FC236}">
                <a16:creationId xmlns:a16="http://schemas.microsoft.com/office/drawing/2014/main" id="{EEFB7332-9ABF-4E0C-88C2-16B3656EAB91}"/>
              </a:ext>
            </a:extLst>
          </p:cNvPr>
          <p:cNvSpPr txBox="1"/>
          <p:nvPr userDrawn="1"/>
        </p:nvSpPr>
        <p:spPr>
          <a:xfrm>
            <a:off x="0" y="7247336"/>
            <a:ext cx="12196192"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Rubrik (en eller två rader) och text till vänster samt valbar stor ikon till höger.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Gör ikonen så stor som möjligt (ända ut i kant till höger, upp- och nertill), men med lite luft mellan text och ikon.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Färgen på ikonen ska vara samma som på titelsidan.</a:t>
            </a:r>
          </a:p>
        </p:txBody>
      </p:sp>
    </p:spTree>
    <p:extLst>
      <p:ext uri="{BB962C8B-B14F-4D97-AF65-F5344CB8AC3E}">
        <p14:creationId xmlns:p14="http://schemas.microsoft.com/office/powerpoint/2010/main" val="3697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ch pratbubbl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735535-471F-442B-8126-E9FD0F8E946F}"/>
              </a:ext>
            </a:extLst>
          </p:cNvPr>
          <p:cNvSpPr>
            <a:spLocks noGrp="1"/>
          </p:cNvSpPr>
          <p:nvPr>
            <p:ph type="title"/>
          </p:nvPr>
        </p:nvSpPr>
        <p:spPr>
          <a:xfrm>
            <a:off x="630559" y="899652"/>
            <a:ext cx="5181600" cy="1440000"/>
          </a:xfrm>
        </p:spPr>
        <p:txBody>
          <a:bodyPr anchor="t" anchorCtr="0"/>
          <a:lstStyle/>
          <a:p>
            <a:r>
              <a:rPr lang="sv-SE"/>
              <a:t>Klicka här för att ändra mall för rubrikformat</a:t>
            </a:r>
          </a:p>
        </p:txBody>
      </p:sp>
      <p:sp>
        <p:nvSpPr>
          <p:cNvPr id="5" name="Platshållare för datum 4">
            <a:extLst>
              <a:ext uri="{FF2B5EF4-FFF2-40B4-BE49-F238E27FC236}">
                <a16:creationId xmlns:a16="http://schemas.microsoft.com/office/drawing/2014/main" id="{7AE374D9-13CF-47A1-825C-FFA2FB5C7F38}"/>
              </a:ext>
            </a:extLst>
          </p:cNvPr>
          <p:cNvSpPr>
            <a:spLocks noGrp="1"/>
          </p:cNvSpPr>
          <p:nvPr>
            <p:ph type="dt" sz="half" idx="10"/>
          </p:nvPr>
        </p:nvSpPr>
        <p:spPr/>
        <p:txBody>
          <a:bodyPr/>
          <a:lstStyle/>
          <a:p>
            <a:fld id="{EAEEEF9A-BFE2-433E-A5BB-056881DBDA13}" type="datetime1">
              <a:rPr lang="sv-SE" smtClean="0"/>
              <a:t>2023-11-26</a:t>
            </a:fld>
            <a:endParaRPr lang="sv-SE"/>
          </a:p>
        </p:txBody>
      </p:sp>
      <p:sp>
        <p:nvSpPr>
          <p:cNvPr id="6" name="Platshållare för sidfot 5">
            <a:extLst>
              <a:ext uri="{FF2B5EF4-FFF2-40B4-BE49-F238E27FC236}">
                <a16:creationId xmlns:a16="http://schemas.microsoft.com/office/drawing/2014/main" id="{6029DA85-43BC-4307-8CE8-3D3B7ADC3F8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F3150A0-E36A-4E36-A3D6-953F70ADF803}"/>
              </a:ext>
            </a:extLst>
          </p:cNvPr>
          <p:cNvSpPr>
            <a:spLocks noGrp="1"/>
          </p:cNvSpPr>
          <p:nvPr>
            <p:ph type="sldNum" sz="quarter" idx="12"/>
          </p:nvPr>
        </p:nvSpPr>
        <p:spPr/>
        <p:txBody>
          <a:bodyPr/>
          <a:lstStyle/>
          <a:p>
            <a:fld id="{667D111D-9A6F-4DAE-883D-82FAF5E33F2D}" type="slidenum">
              <a:rPr lang="sv-SE" smtClean="0"/>
              <a:t>‹#›</a:t>
            </a:fld>
            <a:endParaRPr lang="sv-SE"/>
          </a:p>
        </p:txBody>
      </p:sp>
      <p:sp>
        <p:nvSpPr>
          <p:cNvPr id="8" name="Platshållare för text 7">
            <a:extLst>
              <a:ext uri="{FF2B5EF4-FFF2-40B4-BE49-F238E27FC236}">
                <a16:creationId xmlns:a16="http://schemas.microsoft.com/office/drawing/2014/main" id="{72D10565-95A1-4DC4-968C-FDC68C27CBF4}"/>
              </a:ext>
            </a:extLst>
          </p:cNvPr>
          <p:cNvSpPr>
            <a:spLocks noGrp="1"/>
          </p:cNvSpPr>
          <p:nvPr>
            <p:ph type="body" sz="quarter" idx="13"/>
          </p:nvPr>
        </p:nvSpPr>
        <p:spPr>
          <a:xfrm>
            <a:off x="630558" y="2544510"/>
            <a:ext cx="5181600" cy="3708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textruta 8">
            <a:extLst>
              <a:ext uri="{FF2B5EF4-FFF2-40B4-BE49-F238E27FC236}">
                <a16:creationId xmlns:a16="http://schemas.microsoft.com/office/drawing/2014/main" id="{EEFB7332-9ABF-4E0C-88C2-16B3656EAB91}"/>
              </a:ext>
            </a:extLst>
          </p:cNvPr>
          <p:cNvSpPr txBox="1"/>
          <p:nvPr userDrawn="1"/>
        </p:nvSpPr>
        <p:spPr>
          <a:xfrm>
            <a:off x="0" y="7247336"/>
            <a:ext cx="12196192" cy="52322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Rubrik (en eller två rader) och text till vänster samt pratbubbla med text till höger.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p:txBody>
      </p:sp>
      <p:pic>
        <p:nvPicPr>
          <p:cNvPr id="10" name="Bild 9">
            <a:extLst>
              <a:ext uri="{FF2B5EF4-FFF2-40B4-BE49-F238E27FC236}">
                <a16:creationId xmlns:a16="http://schemas.microsoft.com/office/drawing/2014/main" id="{C1D9CFB2-840A-4561-9BE6-EAD71F4639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35389" y="-10048"/>
            <a:ext cx="6317814" cy="6858000"/>
          </a:xfrm>
          <a:prstGeom prst="rect">
            <a:avLst/>
          </a:prstGeom>
        </p:spPr>
      </p:pic>
      <p:sp>
        <p:nvSpPr>
          <p:cNvPr id="4" name="Platshållare för text 3">
            <a:extLst>
              <a:ext uri="{FF2B5EF4-FFF2-40B4-BE49-F238E27FC236}">
                <a16:creationId xmlns:a16="http://schemas.microsoft.com/office/drawing/2014/main" id="{1B668C8D-F9F8-4B1F-8CCF-422246CD17A9}"/>
              </a:ext>
            </a:extLst>
          </p:cNvPr>
          <p:cNvSpPr>
            <a:spLocks noGrp="1"/>
          </p:cNvSpPr>
          <p:nvPr>
            <p:ph type="body" sz="quarter" idx="14" hasCustomPrompt="1"/>
          </p:nvPr>
        </p:nvSpPr>
        <p:spPr>
          <a:xfrm>
            <a:off x="7134296" y="2153991"/>
            <a:ext cx="4320000" cy="2520000"/>
          </a:xfrm>
        </p:spPr>
        <p:txBody>
          <a:bodyPr>
            <a:noAutofit/>
          </a:bodyPr>
          <a:lstStyle>
            <a:lvl1pPr marL="0" indent="0" algn="ctr">
              <a:lnSpc>
                <a:spcPct val="80000"/>
              </a:lnSpc>
              <a:spcAft>
                <a:spcPts val="0"/>
              </a:spcAft>
              <a:buNone/>
              <a:defRPr sz="6600">
                <a:solidFill>
                  <a:schemeClr val="bg1"/>
                </a:solidFill>
                <a:latin typeface="+mj-lt"/>
              </a:defRPr>
            </a:lvl1pPr>
          </a:lstStyle>
          <a:p>
            <a:pPr lvl="0"/>
            <a:r>
              <a:rPr lang="sv-SE" dirty="0"/>
              <a:t>Skriv text</a:t>
            </a:r>
          </a:p>
        </p:txBody>
      </p:sp>
    </p:spTree>
    <p:extLst>
      <p:ext uri="{BB962C8B-B14F-4D97-AF65-F5344CB8AC3E}">
        <p14:creationId xmlns:p14="http://schemas.microsoft.com/office/powerpoint/2010/main" val="359924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09DEEC-CF22-4DD3-BFC1-A9145F58DCE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ED894E9-6EE0-49BD-AB1E-3C62C4B96CA0}"/>
              </a:ext>
            </a:extLst>
          </p:cNvPr>
          <p:cNvSpPr>
            <a:spLocks noGrp="1"/>
          </p:cNvSpPr>
          <p:nvPr>
            <p:ph type="dt" sz="half" idx="10"/>
          </p:nvPr>
        </p:nvSpPr>
        <p:spPr/>
        <p:txBody>
          <a:bodyPr/>
          <a:lstStyle/>
          <a:p>
            <a:fld id="{714686BE-FBD9-46E3-938E-AC1A7052EB57}" type="datetime1">
              <a:rPr lang="sv-SE" smtClean="0"/>
              <a:t>2023-11-26</a:t>
            </a:fld>
            <a:endParaRPr lang="sv-SE"/>
          </a:p>
        </p:txBody>
      </p:sp>
      <p:sp>
        <p:nvSpPr>
          <p:cNvPr id="4" name="Platshållare för sidfot 3">
            <a:extLst>
              <a:ext uri="{FF2B5EF4-FFF2-40B4-BE49-F238E27FC236}">
                <a16:creationId xmlns:a16="http://schemas.microsoft.com/office/drawing/2014/main" id="{AD67AECB-05A7-49E6-A176-62046C14845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87E861C-B7BD-4C08-8004-2EC2FD2AB817}"/>
              </a:ext>
            </a:extLst>
          </p:cNvPr>
          <p:cNvSpPr>
            <a:spLocks noGrp="1"/>
          </p:cNvSpPr>
          <p:nvPr>
            <p:ph type="sldNum" sz="quarter" idx="12"/>
          </p:nvPr>
        </p:nvSpPr>
        <p:spPr/>
        <p:txBody>
          <a:bodyPr/>
          <a:lstStyle/>
          <a:p>
            <a:fld id="{667D111D-9A6F-4DAE-883D-82FAF5E33F2D}" type="slidenum">
              <a:rPr lang="sv-SE" smtClean="0"/>
              <a:t>‹#›</a:t>
            </a:fld>
            <a:endParaRPr lang="sv-SE"/>
          </a:p>
        </p:txBody>
      </p:sp>
    </p:spTree>
    <p:extLst>
      <p:ext uri="{BB962C8B-B14F-4D97-AF65-F5344CB8AC3E}">
        <p14:creationId xmlns:p14="http://schemas.microsoft.com/office/powerpoint/2010/main" val="372401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35BE692-6DB1-4695-9CE3-C973B103D166}"/>
              </a:ext>
            </a:extLst>
          </p:cNvPr>
          <p:cNvSpPr>
            <a:spLocks noGrp="1"/>
          </p:cNvSpPr>
          <p:nvPr>
            <p:ph type="dt" sz="half" idx="10"/>
          </p:nvPr>
        </p:nvSpPr>
        <p:spPr/>
        <p:txBody>
          <a:bodyPr/>
          <a:lstStyle/>
          <a:p>
            <a:fld id="{832E24F2-9103-4B17-BC18-1E307B9A94CD}" type="datetime1">
              <a:rPr lang="sv-SE" smtClean="0"/>
              <a:t>2023-11-26</a:t>
            </a:fld>
            <a:endParaRPr lang="sv-SE"/>
          </a:p>
        </p:txBody>
      </p:sp>
      <p:sp>
        <p:nvSpPr>
          <p:cNvPr id="3" name="Platshållare för sidfot 2">
            <a:extLst>
              <a:ext uri="{FF2B5EF4-FFF2-40B4-BE49-F238E27FC236}">
                <a16:creationId xmlns:a16="http://schemas.microsoft.com/office/drawing/2014/main" id="{5FFBCFA2-FD8C-4DD8-B834-0B68D5D88C5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3D362F8-4E6F-4393-AAC1-0102E86EA661}"/>
              </a:ext>
            </a:extLst>
          </p:cNvPr>
          <p:cNvSpPr>
            <a:spLocks noGrp="1"/>
          </p:cNvSpPr>
          <p:nvPr>
            <p:ph type="sldNum" sz="quarter" idx="12"/>
          </p:nvPr>
        </p:nvSpPr>
        <p:spPr/>
        <p:txBody>
          <a:bodyPr/>
          <a:lstStyle/>
          <a:p>
            <a:fld id="{667D111D-9A6F-4DAE-883D-82FAF5E33F2D}" type="slidenum">
              <a:rPr lang="sv-SE" smtClean="0"/>
              <a:t>‹#›</a:t>
            </a:fld>
            <a:endParaRPr lang="sv-SE"/>
          </a:p>
        </p:txBody>
      </p:sp>
    </p:spTree>
    <p:extLst>
      <p:ext uri="{BB962C8B-B14F-4D97-AF65-F5344CB8AC3E}">
        <p14:creationId xmlns:p14="http://schemas.microsoft.com/office/powerpoint/2010/main" val="412784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vslutning">
    <p:bg bwMode="ltGray">
      <p:bgPr>
        <a:solidFill>
          <a:schemeClr val="accent1"/>
        </a:solidFill>
        <a:effectLst/>
      </p:bgPr>
    </p:bg>
    <p:spTree>
      <p:nvGrpSpPr>
        <p:cNvPr id="1" name=""/>
        <p:cNvGrpSpPr/>
        <p:nvPr/>
      </p:nvGrpSpPr>
      <p:grpSpPr>
        <a:xfrm>
          <a:off x="0" y="0"/>
          <a:ext cx="0" cy="0"/>
          <a:chOff x="0" y="0"/>
          <a:chExt cx="0" cy="0"/>
        </a:xfrm>
      </p:grpSpPr>
      <p:pic>
        <p:nvPicPr>
          <p:cNvPr id="52" name="Bildobjekt 51" descr="En bild som visar svart, röd, tecken&#10;&#10;Automatiskt genererad beskrivning">
            <a:extLst>
              <a:ext uri="{FF2B5EF4-FFF2-40B4-BE49-F238E27FC236}">
                <a16:creationId xmlns:a16="http://schemas.microsoft.com/office/drawing/2014/main" id="{720C3953-1931-4A7A-9B5B-645671105C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05" r="8407" b="62608"/>
          <a:stretch/>
        </p:blipFill>
        <p:spPr>
          <a:xfrm>
            <a:off x="0" y="4557912"/>
            <a:ext cx="12192000" cy="2300088"/>
          </a:xfrm>
          <a:prstGeom prst="rect">
            <a:avLst/>
          </a:prstGeom>
        </p:spPr>
      </p:pic>
      <p:sp>
        <p:nvSpPr>
          <p:cNvPr id="51" name="textruta 50">
            <a:extLst>
              <a:ext uri="{FF2B5EF4-FFF2-40B4-BE49-F238E27FC236}">
                <a16:creationId xmlns:a16="http://schemas.microsoft.com/office/drawing/2014/main" id="{FCB08CA7-616D-4DFC-BABF-8EDBB6070B1D}"/>
              </a:ext>
            </a:extLst>
          </p:cNvPr>
          <p:cNvSpPr txBox="1"/>
          <p:nvPr userDrawn="1"/>
        </p:nvSpPr>
        <p:spPr>
          <a:xfrm>
            <a:off x="0" y="7247336"/>
            <a:ext cx="12196192" cy="307777"/>
          </a:xfrm>
          <a:prstGeom prst="rect">
            <a:avLst/>
          </a:prstGeom>
          <a:noFill/>
        </p:spPr>
        <p:txBody>
          <a:bodyPr wrap="square" lIns="0" rIns="0" rtlCol="0">
            <a:spAutoFit/>
          </a:bodyPr>
          <a:lstStyle/>
          <a:p>
            <a:r>
              <a:rPr lang="sv-SE" sz="1400" dirty="0"/>
              <a:t>Slutbild – exempelvis ”Tack!” eller ”Frågor?” samt dina kontaktuppgifter (mejl och/eller </a:t>
            </a:r>
            <a:r>
              <a:rPr lang="sv-SE" sz="1400" dirty="0" err="1"/>
              <a:t>tel</a:t>
            </a:r>
            <a:r>
              <a:rPr lang="sv-SE" sz="1400" dirty="0"/>
              <a:t>).</a:t>
            </a:r>
          </a:p>
        </p:txBody>
      </p:sp>
      <p:pic>
        <p:nvPicPr>
          <p:cNvPr id="2" name="Bildobjekt 1">
            <a:extLst>
              <a:ext uri="{FF2B5EF4-FFF2-40B4-BE49-F238E27FC236}">
                <a16:creationId xmlns:a16="http://schemas.microsoft.com/office/drawing/2014/main" id="{A936DAE7-E533-DB02-66C1-3897CC1916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949" y="4374920"/>
            <a:ext cx="2664160" cy="1812566"/>
          </a:xfrm>
          <a:prstGeom prst="rect">
            <a:avLst/>
          </a:prstGeom>
        </p:spPr>
      </p:pic>
      <p:sp>
        <p:nvSpPr>
          <p:cNvPr id="3" name="Rubrik 1">
            <a:extLst>
              <a:ext uri="{FF2B5EF4-FFF2-40B4-BE49-F238E27FC236}">
                <a16:creationId xmlns:a16="http://schemas.microsoft.com/office/drawing/2014/main" id="{E256C666-6ED3-6E89-F9F2-B220EEC87661}"/>
              </a:ext>
            </a:extLst>
          </p:cNvPr>
          <p:cNvSpPr>
            <a:spLocks noGrp="1"/>
          </p:cNvSpPr>
          <p:nvPr>
            <p:ph type="title" hasCustomPrompt="1"/>
          </p:nvPr>
        </p:nvSpPr>
        <p:spPr>
          <a:xfrm>
            <a:off x="566949" y="1630016"/>
            <a:ext cx="8737600" cy="1073427"/>
          </a:xfrm>
          <a:noFill/>
        </p:spPr>
        <p:txBody>
          <a:bodyPr anchor="ctr" anchorCtr="0"/>
          <a:lstStyle>
            <a:lvl1pPr>
              <a:defRPr sz="6600">
                <a:solidFill>
                  <a:schemeClr val="bg1"/>
                </a:solidFill>
              </a:defRPr>
            </a:lvl1pPr>
          </a:lstStyle>
          <a:p>
            <a:r>
              <a:rPr lang="sv-SE" dirty="0"/>
              <a:t>Skriv text.</a:t>
            </a:r>
          </a:p>
        </p:txBody>
      </p:sp>
      <p:sp>
        <p:nvSpPr>
          <p:cNvPr id="4" name="Platshållare för text 13">
            <a:extLst>
              <a:ext uri="{FF2B5EF4-FFF2-40B4-BE49-F238E27FC236}">
                <a16:creationId xmlns:a16="http://schemas.microsoft.com/office/drawing/2014/main" id="{1E780598-4CD1-FD7D-B342-D225BEEFA256}"/>
              </a:ext>
            </a:extLst>
          </p:cNvPr>
          <p:cNvSpPr>
            <a:spLocks noGrp="1"/>
          </p:cNvSpPr>
          <p:nvPr>
            <p:ph type="body" sz="quarter" idx="13" hasCustomPrompt="1"/>
          </p:nvPr>
        </p:nvSpPr>
        <p:spPr>
          <a:xfrm>
            <a:off x="566949" y="2702090"/>
            <a:ext cx="8737600" cy="576000"/>
          </a:xfrm>
        </p:spPr>
        <p:txBody>
          <a:bodyPr>
            <a:normAutofit/>
          </a:bodyPr>
          <a:lstStyle>
            <a:lvl1pPr marL="0" indent="0">
              <a:buNone/>
              <a:defRPr sz="3200" spc="-70" baseline="0">
                <a:solidFill>
                  <a:schemeClr val="bg1"/>
                </a:solidFill>
              </a:defRPr>
            </a:lvl1pPr>
          </a:lstStyle>
          <a:p>
            <a:pPr lvl="0"/>
            <a:r>
              <a:rPr lang="sv-SE" dirty="0"/>
              <a:t>Skriv dina kontaktuppgifter</a:t>
            </a:r>
          </a:p>
        </p:txBody>
      </p:sp>
    </p:spTree>
    <p:extLst>
      <p:ext uri="{BB962C8B-B14F-4D97-AF65-F5344CB8AC3E}">
        <p14:creationId xmlns:p14="http://schemas.microsoft.com/office/powerpoint/2010/main" val="216645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endParaRPr lang="en-GB"/>
          </a:p>
        </p:txBody>
      </p:sp>
      <p:sp>
        <p:nvSpPr>
          <p:cNvPr id="5" name="Platshållare för sidfot 4"/>
          <p:cNvSpPr>
            <a:spLocks noGrp="1"/>
          </p:cNvSpPr>
          <p:nvPr>
            <p:ph type="ftr" sz="quarter" idx="11"/>
          </p:nvPr>
        </p:nvSpPr>
        <p:spPr/>
        <p:txBody>
          <a:bodyPr/>
          <a:lstStyle>
            <a:lvl1pPr>
              <a:defRPr/>
            </a:lvl1pPr>
          </a:lstStyle>
          <a:p>
            <a:endParaRPr lang="en-GB"/>
          </a:p>
        </p:txBody>
      </p:sp>
      <p:sp>
        <p:nvSpPr>
          <p:cNvPr id="6" name="Platshållare för bildnummer 5"/>
          <p:cNvSpPr>
            <a:spLocks noGrp="1"/>
          </p:cNvSpPr>
          <p:nvPr>
            <p:ph type="sldNum" sz="quarter" idx="12"/>
          </p:nvPr>
        </p:nvSpPr>
        <p:spPr/>
        <p:txBody>
          <a:bodyPr/>
          <a:lstStyle>
            <a:lvl1pPr>
              <a:defRPr/>
            </a:lvl1pPr>
          </a:lstStyle>
          <a:p>
            <a:fld id="{7316E180-097F-4BF8-A676-00ED8EC22286}" type="slidenum">
              <a:rPr lang="en-GB"/>
              <a:pPr/>
              <a:t>‹#›</a:t>
            </a:fld>
            <a:endParaRPr lang="en-GB"/>
          </a:p>
        </p:txBody>
      </p:sp>
    </p:spTree>
    <p:extLst>
      <p:ext uri="{BB962C8B-B14F-4D97-AF65-F5344CB8AC3E}">
        <p14:creationId xmlns:p14="http://schemas.microsoft.com/office/powerpoint/2010/main" val="418988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p:bg bwMode="ltGray">
      <p:bgPr>
        <a:solidFill>
          <a:schemeClr val="accent1"/>
        </a:solidFill>
        <a:effectLst/>
      </p:bgPr>
    </p:bg>
    <p:spTree>
      <p:nvGrpSpPr>
        <p:cNvPr id="1" name=""/>
        <p:cNvGrpSpPr/>
        <p:nvPr/>
      </p:nvGrpSpPr>
      <p:grpSpPr>
        <a:xfrm>
          <a:off x="0" y="0"/>
          <a:ext cx="0" cy="0"/>
          <a:chOff x="0" y="0"/>
          <a:chExt cx="0" cy="0"/>
        </a:xfrm>
      </p:grpSpPr>
      <p:pic>
        <p:nvPicPr>
          <p:cNvPr id="83" name="Bildobjekt 82" descr="En bild som visar svart, röd, tecken&#10;&#10;Automatiskt genererad beskrivning">
            <a:extLst>
              <a:ext uri="{FF2B5EF4-FFF2-40B4-BE49-F238E27FC236}">
                <a16:creationId xmlns:a16="http://schemas.microsoft.com/office/drawing/2014/main" id="{61F70B5F-3054-4184-B081-63805A5F50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05" r="8407" b="62608"/>
          <a:stretch/>
        </p:blipFill>
        <p:spPr>
          <a:xfrm>
            <a:off x="0" y="4557912"/>
            <a:ext cx="12192000" cy="2300088"/>
          </a:xfrm>
          <a:prstGeom prst="rect">
            <a:avLst/>
          </a:prstGeom>
        </p:spPr>
      </p:pic>
      <p:sp>
        <p:nvSpPr>
          <p:cNvPr id="2" name="Rubrik 1">
            <a:extLst>
              <a:ext uri="{FF2B5EF4-FFF2-40B4-BE49-F238E27FC236}">
                <a16:creationId xmlns:a16="http://schemas.microsoft.com/office/drawing/2014/main" id="{722A901B-B80D-4D73-8B90-7A399D5DB2F0}"/>
              </a:ext>
            </a:extLst>
          </p:cNvPr>
          <p:cNvSpPr>
            <a:spLocks noGrp="1"/>
          </p:cNvSpPr>
          <p:nvPr>
            <p:ph type="ctrTitle"/>
          </p:nvPr>
        </p:nvSpPr>
        <p:spPr>
          <a:xfrm>
            <a:off x="630557" y="724043"/>
            <a:ext cx="8737600" cy="2785378"/>
          </a:xfrm>
        </p:spPr>
        <p:txBody>
          <a:bodyPr anchor="t" anchorCtr="0"/>
          <a:lstStyle>
            <a:lvl1pPr algn="l">
              <a:lnSpc>
                <a:spcPct val="80000"/>
              </a:lnSpc>
              <a:defRPr sz="11500" spc="-250" baseline="0">
                <a:solidFill>
                  <a:schemeClr val="bg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6A86F9C7-3820-4950-9CB1-3A4A29C900D5}"/>
              </a:ext>
            </a:extLst>
          </p:cNvPr>
          <p:cNvSpPr>
            <a:spLocks noGrp="1"/>
          </p:cNvSpPr>
          <p:nvPr>
            <p:ph type="subTitle" idx="1" hasCustomPrompt="1"/>
          </p:nvPr>
        </p:nvSpPr>
        <p:spPr>
          <a:xfrm>
            <a:off x="630557" y="3794520"/>
            <a:ext cx="8737600" cy="576000"/>
          </a:xfrm>
        </p:spPr>
        <p:txBody>
          <a:bodyPr>
            <a:normAutofit/>
          </a:bodyPr>
          <a:lstStyle>
            <a:lvl1pPr marL="0" indent="0" algn="l">
              <a:spcBef>
                <a:spcPts val="0"/>
              </a:spcBef>
              <a:buNone/>
              <a:defRPr sz="3200" spc="-70" baseline="0">
                <a:solidFill>
                  <a:schemeClr val="bg1"/>
                </a:solidFill>
                <a:latin typeface="Brix Sans Bold" panose="020000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Förnamn Efternamn</a:t>
            </a:r>
          </a:p>
        </p:txBody>
      </p:sp>
      <p:sp>
        <p:nvSpPr>
          <p:cNvPr id="4" name="Platshållare för datum 3">
            <a:extLst>
              <a:ext uri="{FF2B5EF4-FFF2-40B4-BE49-F238E27FC236}">
                <a16:creationId xmlns:a16="http://schemas.microsoft.com/office/drawing/2014/main" id="{813F024E-7DA6-412C-BDE7-54794570B2A3}"/>
              </a:ext>
            </a:extLst>
          </p:cNvPr>
          <p:cNvSpPr>
            <a:spLocks noGrp="1"/>
          </p:cNvSpPr>
          <p:nvPr>
            <p:ph type="dt" sz="half" idx="10"/>
          </p:nvPr>
        </p:nvSpPr>
        <p:spPr/>
        <p:txBody>
          <a:bodyPr/>
          <a:lstStyle>
            <a:lvl1pPr>
              <a:defRPr>
                <a:solidFill>
                  <a:schemeClr val="bg1"/>
                </a:solidFill>
              </a:defRPr>
            </a:lvl1pPr>
          </a:lstStyle>
          <a:p>
            <a:fld id="{BD7736D4-155C-44C9-8286-7AEFD0B13A05}" type="datetime1">
              <a:rPr lang="sv-SE" smtClean="0"/>
              <a:t>2023-11-26</a:t>
            </a:fld>
            <a:endParaRPr lang="sv-SE" dirty="0"/>
          </a:p>
        </p:txBody>
      </p:sp>
      <p:sp>
        <p:nvSpPr>
          <p:cNvPr id="5" name="Platshållare för sidfot 4">
            <a:extLst>
              <a:ext uri="{FF2B5EF4-FFF2-40B4-BE49-F238E27FC236}">
                <a16:creationId xmlns:a16="http://schemas.microsoft.com/office/drawing/2014/main" id="{E2D24FCD-D063-4DC2-A43E-EEEE6C0AF86D}"/>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0965F8A9-4DAB-45D0-9586-B25B32C35627}"/>
              </a:ext>
            </a:extLst>
          </p:cNvPr>
          <p:cNvSpPr>
            <a:spLocks noGrp="1"/>
          </p:cNvSpPr>
          <p:nvPr>
            <p:ph type="sldNum" sz="quarter" idx="12"/>
          </p:nvPr>
        </p:nvSpPr>
        <p:spPr/>
        <p:txBody>
          <a:bodyPr/>
          <a:lstStyle>
            <a:lvl1pPr>
              <a:defRPr>
                <a:solidFill>
                  <a:schemeClr val="bg1"/>
                </a:solidFill>
              </a:defRPr>
            </a:lvl1pPr>
          </a:lstStyle>
          <a:p>
            <a:fld id="{667D111D-9A6F-4DAE-883D-82FAF5E33F2D}" type="slidenum">
              <a:rPr lang="sv-SE" smtClean="0"/>
              <a:pPr/>
              <a:t>‹#›</a:t>
            </a:fld>
            <a:endParaRPr lang="sv-SE"/>
          </a:p>
        </p:txBody>
      </p:sp>
      <p:sp>
        <p:nvSpPr>
          <p:cNvPr id="14" name="Platshållare för text 13">
            <a:extLst>
              <a:ext uri="{FF2B5EF4-FFF2-40B4-BE49-F238E27FC236}">
                <a16:creationId xmlns:a16="http://schemas.microsoft.com/office/drawing/2014/main" id="{238CE507-10C3-4469-8DEB-D67EE1D13049}"/>
              </a:ext>
            </a:extLst>
          </p:cNvPr>
          <p:cNvSpPr>
            <a:spLocks noGrp="1"/>
          </p:cNvSpPr>
          <p:nvPr>
            <p:ph type="body" sz="quarter" idx="13" hasCustomPrompt="1"/>
          </p:nvPr>
        </p:nvSpPr>
        <p:spPr>
          <a:xfrm>
            <a:off x="630238" y="4384842"/>
            <a:ext cx="8737600" cy="576000"/>
          </a:xfrm>
        </p:spPr>
        <p:txBody>
          <a:bodyPr>
            <a:normAutofit/>
          </a:bodyPr>
          <a:lstStyle>
            <a:lvl1pPr marL="0" indent="0">
              <a:buNone/>
              <a:defRPr sz="3200" spc="-70" baseline="0">
                <a:solidFill>
                  <a:schemeClr val="bg1"/>
                </a:solidFill>
              </a:defRPr>
            </a:lvl1pPr>
          </a:lstStyle>
          <a:p>
            <a:pPr lvl="0"/>
            <a:r>
              <a:rPr lang="sv-SE" dirty="0"/>
              <a:t>Titel, organisation</a:t>
            </a:r>
          </a:p>
        </p:txBody>
      </p:sp>
      <p:sp>
        <p:nvSpPr>
          <p:cNvPr id="47" name="textruta 46">
            <a:extLst>
              <a:ext uri="{FF2B5EF4-FFF2-40B4-BE49-F238E27FC236}">
                <a16:creationId xmlns:a16="http://schemas.microsoft.com/office/drawing/2014/main" id="{6D641ADB-4158-4062-9921-5A307F5AFD51}"/>
              </a:ext>
            </a:extLst>
          </p:cNvPr>
          <p:cNvSpPr txBox="1"/>
          <p:nvPr userDrawn="1"/>
        </p:nvSpPr>
        <p:spPr>
          <a:xfrm>
            <a:off x="0" y="7247336"/>
            <a:ext cx="12196192" cy="73866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Titelsida med beskrivande namn på föreläsningen/seminariet/mötet, samt presentatörens namn och titel (</a:t>
            </a:r>
            <a:r>
              <a:rPr lang="sv-SE" sz="1400" dirty="0" err="1"/>
              <a:t>t.ex</a:t>
            </a:r>
            <a:r>
              <a:rPr lang="sv-SE" sz="1400" dirty="0"/>
              <a:t> </a:t>
            </a:r>
            <a:r>
              <a:rPr lang="sv-SE" sz="1400" b="1" dirty="0"/>
              <a:t>Susanne Persson </a:t>
            </a:r>
            <a:r>
              <a:rPr lang="sv-SE" sz="1400" dirty="0"/>
              <a:t>Kommunikatör, SGF).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alltid ligga över två rader samt ha en punkt i slutet.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Inga bilder eller annan text ska läggas på denna sida. </a:t>
            </a:r>
          </a:p>
        </p:txBody>
      </p:sp>
    </p:spTree>
    <p:extLst>
      <p:ext uri="{BB962C8B-B14F-4D97-AF65-F5344CB8AC3E}">
        <p14:creationId xmlns:p14="http://schemas.microsoft.com/office/powerpoint/2010/main" val="38668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ext med mönster mörk">
    <p:spTree>
      <p:nvGrpSpPr>
        <p:cNvPr id="1" name=""/>
        <p:cNvGrpSpPr/>
        <p:nvPr/>
      </p:nvGrpSpPr>
      <p:grpSpPr>
        <a:xfrm>
          <a:off x="0" y="0"/>
          <a:ext cx="0" cy="0"/>
          <a:chOff x="0" y="0"/>
          <a:chExt cx="0" cy="0"/>
        </a:xfrm>
      </p:grpSpPr>
      <p:sp>
        <p:nvSpPr>
          <p:cNvPr id="3" name="Rectangle 37">
            <a:extLst>
              <a:ext uri="{FF2B5EF4-FFF2-40B4-BE49-F238E27FC236}">
                <a16:creationId xmlns:a16="http://schemas.microsoft.com/office/drawing/2014/main" id="{CDC134DE-A4E0-FC63-1883-D617B08AF70B}"/>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2" name="Picture 50" descr="A picture containing object, honeycomb, light, ball&#10;&#10;Description automatically generated">
            <a:extLst>
              <a:ext uri="{FF2B5EF4-FFF2-40B4-BE49-F238E27FC236}">
                <a16:creationId xmlns:a16="http://schemas.microsoft.com/office/drawing/2014/main" id="{92073216-8BE2-C0C5-DBD8-DF6521A84EA0}"/>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5926" r="44930"/>
          <a:stretch/>
        </p:blipFill>
        <p:spPr>
          <a:xfrm>
            <a:off x="6408345" y="180000"/>
            <a:ext cx="5603653" cy="4305598"/>
          </a:xfrm>
          <a:prstGeom prst="rect">
            <a:avLst/>
          </a:prstGeom>
        </p:spPr>
      </p:pic>
      <p:pic>
        <p:nvPicPr>
          <p:cNvPr id="5" name="Graphic 49">
            <a:extLst>
              <a:ext uri="{FF2B5EF4-FFF2-40B4-BE49-F238E27FC236}">
                <a16:creationId xmlns:a16="http://schemas.microsoft.com/office/drawing/2014/main" id="{91FBA564-C714-A21B-B8E5-0B1B3B6BCA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2059606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å/turkos: Framsida">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75320D67-81EA-4C88-9003-6EFAA548219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Rectangle 8">
            <a:extLst>
              <a:ext uri="{FF2B5EF4-FFF2-40B4-BE49-F238E27FC236}">
                <a16:creationId xmlns:a16="http://schemas.microsoft.com/office/drawing/2014/main" id="{A211D58D-6536-4C28-916F-E8825F23EBFC}"/>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 name="Rectangle 37">
            <a:extLst>
              <a:ext uri="{FF2B5EF4-FFF2-40B4-BE49-F238E27FC236}">
                <a16:creationId xmlns:a16="http://schemas.microsoft.com/office/drawing/2014/main" id="{BE5F5B33-84D3-4FDF-94B3-808D9DA282B2}"/>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6" name="Graphic 49">
            <a:extLst>
              <a:ext uri="{FF2B5EF4-FFF2-40B4-BE49-F238E27FC236}">
                <a16:creationId xmlns:a16="http://schemas.microsoft.com/office/drawing/2014/main" id="{1B2FDEF7-68FF-4985-A9CA-09B11A5DF4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9" name="Picture 50" descr="A picture containing object, honeycomb, light, ball&#10;&#10;Description automatically generated">
            <a:extLst>
              <a:ext uri="{FF2B5EF4-FFF2-40B4-BE49-F238E27FC236}">
                <a16:creationId xmlns:a16="http://schemas.microsoft.com/office/drawing/2014/main" id="{B3C9D66E-B447-40DA-A8F0-ECEDEA67722B}"/>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a:ext>
            </a:extLst>
          </a:blip>
          <a:srcRect t="25926" r="44930"/>
          <a:stretch/>
        </p:blipFill>
        <p:spPr>
          <a:xfrm>
            <a:off x="6408345" y="180000"/>
            <a:ext cx="5603653" cy="4305598"/>
          </a:xfrm>
          <a:prstGeom prst="rect">
            <a:avLst/>
          </a:prstGeom>
        </p:spPr>
      </p:pic>
      <p:sp>
        <p:nvSpPr>
          <p:cNvPr id="3" name="Picture Placeholder 2">
            <a:extLst>
              <a:ext uri="{FF2B5EF4-FFF2-40B4-BE49-F238E27FC236}">
                <a16:creationId xmlns:a16="http://schemas.microsoft.com/office/drawing/2014/main" id="{A0AA376E-69D0-CCC5-30E8-1B891D5C3786}"/>
              </a:ext>
            </a:extLst>
          </p:cNvPr>
          <p:cNvSpPr>
            <a:spLocks noGrp="1"/>
          </p:cNvSpPr>
          <p:nvPr>
            <p:ph type="pic" sz="quarter" idx="10"/>
          </p:nvPr>
        </p:nvSpPr>
        <p:spPr>
          <a:xfrm>
            <a:off x="523212" y="519797"/>
            <a:ext cx="2543175" cy="581818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r>
              <a:rPr lang="en-US"/>
              <a:t>Click icon to add picture</a:t>
            </a:r>
            <a:endParaRPr lang="sv-SE" dirty="0"/>
          </a:p>
        </p:txBody>
      </p:sp>
    </p:spTree>
    <p:extLst>
      <p:ext uri="{BB962C8B-B14F-4D97-AF65-F5344CB8AC3E}">
        <p14:creationId xmlns:p14="http://schemas.microsoft.com/office/powerpoint/2010/main" val="377278693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å/turkos: Framsid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8344D6-58FC-8076-3F6E-A462EBF733CA}"/>
              </a:ext>
            </a:extLst>
          </p:cNvPr>
          <p:cNvSpPr>
            <a:spLocks noGrp="1"/>
          </p:cNvSpPr>
          <p:nvPr>
            <p:ph type="pic" sz="quarter" idx="10"/>
          </p:nvPr>
        </p:nvSpPr>
        <p:spPr>
          <a:xfrm>
            <a:off x="181494" y="178723"/>
            <a:ext cx="11829011" cy="6500553"/>
          </a:xfrm>
          <a:prstGeom prst="rect">
            <a:avLst/>
          </a:prstGeom>
        </p:spPr>
        <p:txBody>
          <a:bodyPr/>
          <a:lstStyle/>
          <a:p>
            <a:r>
              <a:rPr lang="en-US"/>
              <a:t>Click icon to add picture</a:t>
            </a:r>
            <a:endParaRPr lang="sv-SE"/>
          </a:p>
        </p:txBody>
      </p:sp>
      <p:cxnSp>
        <p:nvCxnSpPr>
          <p:cNvPr id="23" name="Rak koppling 58">
            <a:extLst>
              <a:ext uri="{FF2B5EF4-FFF2-40B4-BE49-F238E27FC236}">
                <a16:creationId xmlns:a16="http://schemas.microsoft.com/office/drawing/2014/main" id="{5BAF2D1B-3D75-47E8-8FE6-74904BA5FAD2}"/>
              </a:ext>
            </a:extLst>
          </p:cNvPr>
          <p:cNvCxnSpPr>
            <a:cxnSpLocks/>
          </p:cNvCxnSpPr>
          <p:nvPr userDrawn="1"/>
        </p:nvCxnSpPr>
        <p:spPr>
          <a:xfrm>
            <a:off x="3060000" y="535482"/>
            <a:ext cx="0" cy="5800185"/>
          </a:xfrm>
          <a:prstGeom prst="line">
            <a:avLst/>
          </a:prstGeom>
          <a:noFill/>
          <a:ln w="6350" cap="flat" cmpd="sng" algn="ctr">
            <a:solidFill>
              <a:srgbClr val="FFFFFF"/>
            </a:solidFill>
            <a:prstDash val="solid"/>
            <a:miter lim="800000"/>
          </a:ln>
          <a:effectLst/>
        </p:spPr>
      </p:cxnSp>
      <p:cxnSp>
        <p:nvCxnSpPr>
          <p:cNvPr id="2" name="Rak koppling 58">
            <a:extLst>
              <a:ext uri="{FF2B5EF4-FFF2-40B4-BE49-F238E27FC236}">
                <a16:creationId xmlns:a16="http://schemas.microsoft.com/office/drawing/2014/main" id="{53DED8C3-B34C-25F0-889A-BCBA7D6CDA89}"/>
              </a:ext>
            </a:extLst>
          </p:cNvPr>
          <p:cNvCxnSpPr>
            <a:cxnSpLocks/>
          </p:cNvCxnSpPr>
          <p:nvPr userDrawn="1"/>
        </p:nvCxnSpPr>
        <p:spPr>
          <a:xfrm>
            <a:off x="3060000" y="535482"/>
            <a:ext cx="0" cy="5800185"/>
          </a:xfrm>
          <a:prstGeom prst="line">
            <a:avLst/>
          </a:prstGeom>
          <a:noFill/>
          <a:ln w="6350" cap="flat" cmpd="sng" algn="ctr">
            <a:solidFill>
              <a:srgbClr val="FFFFFF"/>
            </a:solidFill>
            <a:prstDash val="solid"/>
            <a:miter lim="800000"/>
          </a:ln>
          <a:effectLst/>
        </p:spPr>
      </p:cxnSp>
      <p:pic>
        <p:nvPicPr>
          <p:cNvPr id="4" name="Picture 55" descr="A picture containing object, honeycomb, light, ball&#10;&#10;Description automatically generated">
            <a:extLst>
              <a:ext uri="{FF2B5EF4-FFF2-40B4-BE49-F238E27FC236}">
                <a16:creationId xmlns:a16="http://schemas.microsoft.com/office/drawing/2014/main" id="{41F74B6B-F603-0DDB-8814-059ABC78C59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560745" y="332400"/>
            <a:ext cx="5603653" cy="4305598"/>
          </a:xfrm>
          <a:prstGeom prst="rect">
            <a:avLst/>
          </a:prstGeom>
        </p:spPr>
      </p:pic>
    </p:spTree>
    <p:extLst>
      <p:ext uri="{BB962C8B-B14F-4D97-AF65-F5344CB8AC3E}">
        <p14:creationId xmlns:p14="http://schemas.microsoft.com/office/powerpoint/2010/main" val="202758520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å/ turkos: introbild / agenda / om undersökningen ">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A5FA945-2A5C-4DAB-8EE2-EAD74802936F}"/>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Graphic 49">
            <a:extLst>
              <a:ext uri="{FF2B5EF4-FFF2-40B4-BE49-F238E27FC236}">
                <a16:creationId xmlns:a16="http://schemas.microsoft.com/office/drawing/2014/main" id="{B0B29633-FBDF-41DD-899C-141ECA8C0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5" name="Picture 50" descr="A picture containing object, honeycomb, light, ball&#10;&#10;Description automatically generated">
            <a:extLst>
              <a:ext uri="{FF2B5EF4-FFF2-40B4-BE49-F238E27FC236}">
                <a16:creationId xmlns:a16="http://schemas.microsoft.com/office/drawing/2014/main" id="{BE6FDECD-1414-4503-BC65-3B0BFCDB6147}"/>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a:ext>
            </a:extLst>
          </a:blip>
          <a:srcRect t="25926" r="44930"/>
          <a:stretch/>
        </p:blipFill>
        <p:spPr>
          <a:xfrm>
            <a:off x="6408345" y="180000"/>
            <a:ext cx="5603653" cy="4305598"/>
          </a:xfrm>
          <a:prstGeom prst="rect">
            <a:avLst/>
          </a:prstGeom>
        </p:spPr>
      </p:pic>
      <p:sp>
        <p:nvSpPr>
          <p:cNvPr id="2" name="Picture Placeholder 2">
            <a:extLst>
              <a:ext uri="{FF2B5EF4-FFF2-40B4-BE49-F238E27FC236}">
                <a16:creationId xmlns:a16="http://schemas.microsoft.com/office/drawing/2014/main" id="{7114A75F-543B-59C5-32F6-309CAC3D45C7}"/>
              </a:ext>
            </a:extLst>
          </p:cNvPr>
          <p:cNvSpPr>
            <a:spLocks noGrp="1"/>
          </p:cNvSpPr>
          <p:nvPr>
            <p:ph type="pic" sz="quarter" idx="10"/>
          </p:nvPr>
        </p:nvSpPr>
        <p:spPr>
          <a:xfrm>
            <a:off x="523212" y="519797"/>
            <a:ext cx="2543175" cy="581818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r>
              <a:rPr lang="en-US"/>
              <a:t>Click icon to add picture</a:t>
            </a:r>
            <a:endParaRPr lang="sv-SE" dirty="0"/>
          </a:p>
        </p:txBody>
      </p:sp>
    </p:spTree>
    <p:extLst>
      <p:ext uri="{BB962C8B-B14F-4D97-AF65-F5344CB8AC3E}">
        <p14:creationId xmlns:p14="http://schemas.microsoft.com/office/powerpoint/2010/main" val="287841923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å/ turkos: Kapitelavdelare">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D19A31F3-1053-4F12-9985-283B308BF16D}"/>
              </a:ext>
            </a:extLst>
          </p:cNvPr>
          <p:cNvSpPr/>
          <p:nvPr userDrawn="1"/>
        </p:nvSpPr>
        <p:spPr>
          <a:xfrm flipH="1">
            <a:off x="180000" y="180000"/>
            <a:ext cx="11831998" cy="6497782"/>
          </a:xfrm>
          <a:prstGeom prst="rect">
            <a:avLst/>
          </a:prstGeom>
          <a:solidFill>
            <a:srgbClr val="11647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 name="Graphic 49">
            <a:extLst>
              <a:ext uri="{FF2B5EF4-FFF2-40B4-BE49-F238E27FC236}">
                <a16:creationId xmlns:a16="http://schemas.microsoft.com/office/drawing/2014/main" id="{3A94C9AA-337D-473E-A4C8-6A44AEB3D2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Rectangle 13">
            <a:extLst>
              <a:ext uri="{FF2B5EF4-FFF2-40B4-BE49-F238E27FC236}">
                <a16:creationId xmlns:a16="http://schemas.microsoft.com/office/drawing/2014/main" id="{05E29F8F-B95C-4A23-B3EE-C553E06D56EB}"/>
              </a:ext>
            </a:extLst>
          </p:cNvPr>
          <p:cNvSpPr/>
          <p:nvPr userDrawn="1"/>
        </p:nvSpPr>
        <p:spPr>
          <a:xfrm>
            <a:off x="3066387" y="535482"/>
            <a:ext cx="8602851" cy="5800185"/>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Picture 50" descr="A picture containing object, honeycomb, light, ball&#10;&#10;Description automatically generated">
            <a:extLst>
              <a:ext uri="{FF2B5EF4-FFF2-40B4-BE49-F238E27FC236}">
                <a16:creationId xmlns:a16="http://schemas.microsoft.com/office/drawing/2014/main" id="{F9B93E93-B62B-4D01-A30A-29BA044179CA}"/>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a:ext>
            </a:extLst>
          </a:blip>
          <a:srcRect t="25926" r="44930"/>
          <a:stretch/>
        </p:blipFill>
        <p:spPr>
          <a:xfrm>
            <a:off x="6408345" y="180000"/>
            <a:ext cx="5603653" cy="4305598"/>
          </a:xfrm>
          <a:prstGeom prst="rect">
            <a:avLst/>
          </a:prstGeom>
        </p:spPr>
      </p:pic>
    </p:spTree>
    <p:extLst>
      <p:ext uri="{BB962C8B-B14F-4D97-AF65-F5344CB8AC3E}">
        <p14:creationId xmlns:p14="http://schemas.microsoft.com/office/powerpoint/2010/main" val="9463049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med bild">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BDAD08F5-010D-4EB5-B96C-D5547AE7C18E}"/>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1">
            <a:extLst>
              <a:ext uri="{FF2B5EF4-FFF2-40B4-BE49-F238E27FC236}">
                <a16:creationId xmlns:a16="http://schemas.microsoft.com/office/drawing/2014/main" id="{EB372749-BE23-4DEC-9220-258B38339D67}"/>
              </a:ext>
            </a:extLst>
          </p:cNvPr>
          <p:cNvSpPr txBox="1"/>
          <p:nvPr userDrawn="1"/>
        </p:nvSpPr>
        <p:spPr>
          <a:xfrm>
            <a:off x="-289367" y="384279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Rak koppling 58">
            <a:extLst>
              <a:ext uri="{FF2B5EF4-FFF2-40B4-BE49-F238E27FC236}">
                <a16:creationId xmlns:a16="http://schemas.microsoft.com/office/drawing/2014/main" id="{88B7EFD6-3E58-4C76-9BB6-87DADCA12AEB}"/>
              </a:ext>
            </a:extLst>
          </p:cNvPr>
          <p:cNvCxnSpPr>
            <a:cxnSpLocks/>
          </p:cNvCxnSpPr>
          <p:nvPr userDrawn="1"/>
        </p:nvCxnSpPr>
        <p:spPr>
          <a:xfrm>
            <a:off x="3060000" y="535482"/>
            <a:ext cx="0" cy="58001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Graphic 33">
            <a:extLst>
              <a:ext uri="{FF2B5EF4-FFF2-40B4-BE49-F238E27FC236}">
                <a16:creationId xmlns:a16="http://schemas.microsoft.com/office/drawing/2014/main" id="{05757A29-26E8-4EE5-BC0D-04FEFF0039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2" name="Picture Placeholder 2">
            <a:extLst>
              <a:ext uri="{FF2B5EF4-FFF2-40B4-BE49-F238E27FC236}">
                <a16:creationId xmlns:a16="http://schemas.microsoft.com/office/drawing/2014/main" id="{FAAC69A1-F9C8-FF92-C168-FB5733080A2B}"/>
              </a:ext>
            </a:extLst>
          </p:cNvPr>
          <p:cNvSpPr>
            <a:spLocks noGrp="1"/>
          </p:cNvSpPr>
          <p:nvPr>
            <p:ph type="pic" sz="quarter" idx="10"/>
          </p:nvPr>
        </p:nvSpPr>
        <p:spPr>
          <a:xfrm>
            <a:off x="9132001" y="506741"/>
            <a:ext cx="2543175" cy="581818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r>
              <a:rPr lang="en-US"/>
              <a:t>Click icon to add picture</a:t>
            </a:r>
            <a:endParaRPr lang="sv-SE" dirty="0"/>
          </a:p>
        </p:txBody>
      </p:sp>
      <p:sp>
        <p:nvSpPr>
          <p:cNvPr id="8" name="Text Placeholder 7">
            <a:extLst>
              <a:ext uri="{FF2B5EF4-FFF2-40B4-BE49-F238E27FC236}">
                <a16:creationId xmlns:a16="http://schemas.microsoft.com/office/drawing/2014/main" id="{F10A796D-554C-EDC3-EE78-30FAE8B7244E}"/>
              </a:ext>
            </a:extLst>
          </p:cNvPr>
          <p:cNvSpPr>
            <a:spLocks noGrp="1"/>
          </p:cNvSpPr>
          <p:nvPr>
            <p:ph type="body" sz="quarter" idx="11"/>
          </p:nvPr>
        </p:nvSpPr>
        <p:spPr>
          <a:xfrm>
            <a:off x="3608386" y="1215455"/>
            <a:ext cx="4975225" cy="4440238"/>
          </a:xfrm>
          <a:prstGeom prst="rect">
            <a:avLst/>
          </a:prstGeom>
        </p:spPr>
        <p:txBody>
          <a:bodyPr/>
          <a:lstStyle>
            <a:lvl1pPr marL="228600" indent="-228600">
              <a:defRPr lang="en-US" sz="1600" kern="1200" dirty="0" smtClean="0">
                <a:solidFill>
                  <a:schemeClr val="tx1"/>
                </a:solidFill>
                <a:latin typeface="Arial (Brödtext)"/>
                <a:ea typeface="+mn-ea"/>
                <a:cs typeface="+mn-cs"/>
              </a:defRPr>
            </a:lvl1pPr>
          </a:lstStyle>
          <a:p>
            <a:pPr marL="171450" lvl="0" indent="-171450" algn="l" defTabSz="914400" rtl="0" eaLnBrk="1" latinLnBrk="0" hangingPunct="1">
              <a:buFont typeface="Arial" panose="020B0604020202020204" pitchFamily="34" charset="0"/>
              <a:buChar char="•"/>
            </a:pPr>
            <a:r>
              <a:rPr lang="en-US"/>
              <a:t>Click to edit Master text styles</a:t>
            </a:r>
          </a:p>
        </p:txBody>
      </p:sp>
    </p:spTree>
    <p:extLst>
      <p:ext uri="{BB962C8B-B14F-4D97-AF65-F5344CB8AC3E}">
        <p14:creationId xmlns:p14="http://schemas.microsoft.com/office/powerpoint/2010/main" val="167693129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ext med bild">
    <p:spTree>
      <p:nvGrpSpPr>
        <p:cNvPr id="1" name=""/>
        <p:cNvGrpSpPr/>
        <p:nvPr/>
      </p:nvGrpSpPr>
      <p:grpSpPr>
        <a:xfrm>
          <a:off x="0" y="0"/>
          <a:ext cx="0" cy="0"/>
          <a:chOff x="0" y="0"/>
          <a:chExt cx="0" cy="0"/>
        </a:xfrm>
      </p:grpSpPr>
      <p:pic>
        <p:nvPicPr>
          <p:cNvPr id="8" name="Graphic 33">
            <a:extLst>
              <a:ext uri="{FF2B5EF4-FFF2-40B4-BE49-F238E27FC236}">
                <a16:creationId xmlns:a16="http://schemas.microsoft.com/office/drawing/2014/main" id="{31AD526F-1724-4552-9739-888A877AD6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2" name="Picture Placeholder 2">
            <a:extLst>
              <a:ext uri="{FF2B5EF4-FFF2-40B4-BE49-F238E27FC236}">
                <a16:creationId xmlns:a16="http://schemas.microsoft.com/office/drawing/2014/main" id="{E98CC437-0CA7-DF21-3210-C1D05F4BC3A4}"/>
              </a:ext>
            </a:extLst>
          </p:cNvPr>
          <p:cNvSpPr>
            <a:spLocks noGrp="1"/>
          </p:cNvSpPr>
          <p:nvPr>
            <p:ph type="pic" sz="quarter" idx="10"/>
          </p:nvPr>
        </p:nvSpPr>
        <p:spPr>
          <a:xfrm>
            <a:off x="9132001" y="506741"/>
            <a:ext cx="2543175" cy="581818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r>
              <a:rPr lang="en-US"/>
              <a:t>Click icon to add picture</a:t>
            </a:r>
            <a:endParaRPr lang="sv-SE" dirty="0"/>
          </a:p>
        </p:txBody>
      </p:sp>
      <p:sp>
        <p:nvSpPr>
          <p:cNvPr id="7" name="Text Placeholder 6">
            <a:extLst>
              <a:ext uri="{FF2B5EF4-FFF2-40B4-BE49-F238E27FC236}">
                <a16:creationId xmlns:a16="http://schemas.microsoft.com/office/drawing/2014/main" id="{B530153A-7E71-828B-0897-8B50EBC17E14}"/>
              </a:ext>
            </a:extLst>
          </p:cNvPr>
          <p:cNvSpPr>
            <a:spLocks noGrp="1"/>
          </p:cNvSpPr>
          <p:nvPr>
            <p:ph type="body" sz="quarter" idx="11"/>
          </p:nvPr>
        </p:nvSpPr>
        <p:spPr>
          <a:xfrm>
            <a:off x="1038243" y="1201275"/>
            <a:ext cx="7481887" cy="3200400"/>
          </a:xfrm>
          <a:prstGeom prst="rect">
            <a:avLst/>
          </a:prstGeom>
        </p:spPr>
        <p:txBody>
          <a:bodyPr/>
          <a:lstStyle>
            <a:lvl1pPr marL="228600" indent="-228600">
              <a:defRPr lang="en-US" sz="1600" kern="1200" dirty="0" smtClean="0">
                <a:solidFill>
                  <a:schemeClr val="tx1"/>
                </a:solidFill>
                <a:latin typeface="+mn-lt"/>
                <a:ea typeface="+mn-ea"/>
                <a:cs typeface="+mn-cs"/>
              </a:defRPr>
            </a:lvl1pPr>
          </a:lstStyle>
          <a:p>
            <a:pPr marL="171450" lvl="0" indent="-171450" algn="l" defTabSz="914400" rtl="0" eaLnBrk="1" latinLnBrk="0" hangingPunct="1">
              <a:buFont typeface="Arial" panose="020B0604020202020204" pitchFamily="34" charset="0"/>
              <a:buChar char="•"/>
            </a:pPr>
            <a:r>
              <a:rPr lang="en-US"/>
              <a:t>Click to edit Master text styles</a:t>
            </a:r>
          </a:p>
        </p:txBody>
      </p:sp>
    </p:spTree>
    <p:extLst>
      <p:ext uri="{BB962C8B-B14F-4D97-AF65-F5344CB8AC3E}">
        <p14:creationId xmlns:p14="http://schemas.microsoft.com/office/powerpoint/2010/main" val="918353008"/>
      </p:ext>
    </p:extLst>
  </p:cSld>
  <p:clrMapOvr>
    <a:masterClrMapping/>
  </p:clrMapOvr>
  <p:extLst>
    <p:ext uri="{DCECCB84-F9BA-43D5-87BE-67443E8EF086}">
      <p15:sldGuideLst xmlns:p15="http://schemas.microsoft.com/office/powerpoint/2012/main">
        <p15:guide id="2" pos="735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med bi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9FC1256-9585-4305-BCA6-687EC078E352}"/>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10" name="Graphic 20">
            <a:extLst>
              <a:ext uri="{FF2B5EF4-FFF2-40B4-BE49-F238E27FC236}">
                <a16:creationId xmlns:a16="http://schemas.microsoft.com/office/drawing/2014/main" id="{4A85DCC4-D948-4BFD-BFD6-4BB3E2D6BB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2" name="Picture Placeholder 2">
            <a:extLst>
              <a:ext uri="{FF2B5EF4-FFF2-40B4-BE49-F238E27FC236}">
                <a16:creationId xmlns:a16="http://schemas.microsoft.com/office/drawing/2014/main" id="{F8FA4BDF-65A7-C799-FEC3-7BE4935FEEF4}"/>
              </a:ext>
            </a:extLst>
          </p:cNvPr>
          <p:cNvSpPr>
            <a:spLocks noGrp="1"/>
          </p:cNvSpPr>
          <p:nvPr>
            <p:ph type="pic" sz="quarter" idx="10"/>
          </p:nvPr>
        </p:nvSpPr>
        <p:spPr>
          <a:xfrm>
            <a:off x="543355" y="1220287"/>
            <a:ext cx="2543175" cy="441742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r>
              <a:rPr lang="en-US"/>
              <a:t>Click icon to add picture</a:t>
            </a:r>
            <a:endParaRPr lang="sv-SE" dirty="0"/>
          </a:p>
        </p:txBody>
      </p:sp>
      <p:sp>
        <p:nvSpPr>
          <p:cNvPr id="5" name="Text Placeholder 4">
            <a:extLst>
              <a:ext uri="{FF2B5EF4-FFF2-40B4-BE49-F238E27FC236}">
                <a16:creationId xmlns:a16="http://schemas.microsoft.com/office/drawing/2014/main" id="{448D6B45-D363-8E37-AE5F-8FECB637B6FB}"/>
              </a:ext>
            </a:extLst>
          </p:cNvPr>
          <p:cNvSpPr>
            <a:spLocks noGrp="1"/>
          </p:cNvSpPr>
          <p:nvPr>
            <p:ph type="body" sz="quarter" idx="11"/>
          </p:nvPr>
        </p:nvSpPr>
        <p:spPr>
          <a:xfrm>
            <a:off x="3734521" y="1220287"/>
            <a:ext cx="7867650" cy="3209925"/>
          </a:xfrm>
          <a:prstGeom prst="rect">
            <a:avLst/>
          </a:prstGeom>
        </p:spPr>
        <p:txBody>
          <a:bodyPr/>
          <a:lstStyle>
            <a:lvl1pPr marL="228600" indent="-228600">
              <a:defRPr lang="en-US" sz="1600" kern="1200" dirty="0" smtClean="0">
                <a:solidFill>
                  <a:schemeClr val="tx1"/>
                </a:solidFill>
                <a:latin typeface="+mn-lt"/>
                <a:ea typeface="+mn-ea"/>
                <a:cs typeface="+mn-cs"/>
              </a:defRPr>
            </a:lvl1pPr>
          </a:lstStyle>
          <a:p>
            <a:pPr marL="285750" lvl="0" indent="-285750" algn="l" defTabSz="914400" rtl="0" eaLnBrk="1" latinLnBrk="0" hangingPunct="1">
              <a:buFont typeface="Arial" panose="020B0604020202020204" pitchFamily="34" charset="0"/>
              <a:buChar char="•"/>
            </a:pPr>
            <a:r>
              <a:rPr lang="en-US"/>
              <a:t>Click to edit Master text styles</a:t>
            </a:r>
          </a:p>
        </p:txBody>
      </p:sp>
    </p:spTree>
    <p:extLst>
      <p:ext uri="{BB962C8B-B14F-4D97-AF65-F5344CB8AC3E}">
        <p14:creationId xmlns:p14="http://schemas.microsoft.com/office/powerpoint/2010/main" val="154489068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ext med bi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31F89B6C-5364-4AF9-A8AA-643D945DA99B}"/>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371AEBCE-FA60-4EA7-90BE-CD27CD357D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3" name="Picture Placeholder 2">
            <a:extLst>
              <a:ext uri="{FF2B5EF4-FFF2-40B4-BE49-F238E27FC236}">
                <a16:creationId xmlns:a16="http://schemas.microsoft.com/office/drawing/2014/main" id="{63A51437-B9C8-1AEA-B686-D9285A86146B}"/>
              </a:ext>
            </a:extLst>
          </p:cNvPr>
          <p:cNvSpPr>
            <a:spLocks noGrp="1"/>
          </p:cNvSpPr>
          <p:nvPr>
            <p:ph type="pic" sz="quarter" idx="10"/>
          </p:nvPr>
        </p:nvSpPr>
        <p:spPr>
          <a:xfrm>
            <a:off x="7037388" y="1246187"/>
            <a:ext cx="4638675" cy="4365625"/>
          </a:xfrm>
          <a:prstGeom prst="rect">
            <a:avLst/>
          </a:prstGeom>
        </p:spPr>
        <p:txBody>
          <a:bodyPr/>
          <a:lstStyle/>
          <a:p>
            <a:r>
              <a:rPr lang="en-US"/>
              <a:t>Click icon to add picture</a:t>
            </a:r>
            <a:endParaRPr lang="sv-SE"/>
          </a:p>
        </p:txBody>
      </p:sp>
      <p:sp>
        <p:nvSpPr>
          <p:cNvPr id="5" name="Text Placeholder 4">
            <a:extLst>
              <a:ext uri="{FF2B5EF4-FFF2-40B4-BE49-F238E27FC236}">
                <a16:creationId xmlns:a16="http://schemas.microsoft.com/office/drawing/2014/main" id="{F6DAF5A5-CE27-AADD-287E-7BA7B95B1B4A}"/>
              </a:ext>
            </a:extLst>
          </p:cNvPr>
          <p:cNvSpPr>
            <a:spLocks noGrp="1"/>
          </p:cNvSpPr>
          <p:nvPr>
            <p:ph type="body" sz="quarter" idx="11"/>
          </p:nvPr>
        </p:nvSpPr>
        <p:spPr>
          <a:xfrm>
            <a:off x="1153545" y="1250914"/>
            <a:ext cx="5235575" cy="4360897"/>
          </a:xfrm>
          <a:prstGeom prst="rect">
            <a:avLst/>
          </a:prstGeom>
        </p:spPr>
        <p:txBody>
          <a:bodyPr/>
          <a:lstStyle>
            <a:lvl1pPr marL="285750" indent="-285750">
              <a:buFont typeface="Arial" panose="020B0604020202020204" pitchFamily="34" charset="0"/>
              <a:buChar char="•"/>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093756690"/>
      </p:ext>
    </p:extLst>
  </p:cSld>
  <p:clrMapOvr>
    <a:masterClrMapping/>
  </p:clrMapOvr>
  <p:extLst>
    <p:ext uri="{DCECCB84-F9BA-43D5-87BE-67443E8EF086}">
      <p15:sldGuideLst xmlns:p15="http://schemas.microsoft.com/office/powerpoint/2012/main">
        <p15:guide id="2" pos="735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ext med bi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31F89B6C-5364-4AF9-A8AA-643D945DA99B}"/>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371AEBCE-FA60-4EA7-90BE-CD27CD357D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Text Placeholder 4">
            <a:extLst>
              <a:ext uri="{FF2B5EF4-FFF2-40B4-BE49-F238E27FC236}">
                <a16:creationId xmlns:a16="http://schemas.microsoft.com/office/drawing/2014/main" id="{F6DAF5A5-CE27-AADD-287E-7BA7B95B1B4A}"/>
              </a:ext>
            </a:extLst>
          </p:cNvPr>
          <p:cNvSpPr>
            <a:spLocks noGrp="1"/>
          </p:cNvSpPr>
          <p:nvPr>
            <p:ph type="body" sz="quarter" idx="11"/>
          </p:nvPr>
        </p:nvSpPr>
        <p:spPr>
          <a:xfrm>
            <a:off x="1153545" y="1772156"/>
            <a:ext cx="4510655" cy="3839655"/>
          </a:xfrm>
          <a:prstGeom prst="rect">
            <a:avLst/>
          </a:prstGeom>
        </p:spPr>
        <p:txBody>
          <a:bodyPr/>
          <a:lstStyle>
            <a:lvl1pPr marL="285750" indent="-285750">
              <a:buFont typeface="Arial" panose="020B0604020202020204" pitchFamily="34" charset="0"/>
              <a:buChar char="•"/>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4">
            <a:extLst>
              <a:ext uri="{FF2B5EF4-FFF2-40B4-BE49-F238E27FC236}">
                <a16:creationId xmlns:a16="http://schemas.microsoft.com/office/drawing/2014/main" id="{D679C5E2-0573-61C2-D1AC-2D3D0E06512D}"/>
              </a:ext>
            </a:extLst>
          </p:cNvPr>
          <p:cNvSpPr>
            <a:spLocks noGrp="1"/>
          </p:cNvSpPr>
          <p:nvPr>
            <p:ph type="body" sz="quarter" idx="12"/>
          </p:nvPr>
        </p:nvSpPr>
        <p:spPr>
          <a:xfrm>
            <a:off x="6527800" y="1772156"/>
            <a:ext cx="4492111" cy="3839655"/>
          </a:xfrm>
          <a:prstGeom prst="rect">
            <a:avLst/>
          </a:prstGeom>
        </p:spPr>
        <p:txBody>
          <a:bodyPr/>
          <a:lstStyle>
            <a:lvl1pPr marL="285750" indent="-285750">
              <a:buFont typeface="Arial" panose="020B0604020202020204" pitchFamily="34" charset="0"/>
              <a:buChar char="•"/>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7">
            <a:extLst>
              <a:ext uri="{FF2B5EF4-FFF2-40B4-BE49-F238E27FC236}">
                <a16:creationId xmlns:a16="http://schemas.microsoft.com/office/drawing/2014/main" id="{9CDA52EA-89F6-1DFE-081C-09C9880AE774}"/>
              </a:ext>
            </a:extLst>
          </p:cNvPr>
          <p:cNvSpPr>
            <a:spLocks noGrp="1"/>
          </p:cNvSpPr>
          <p:nvPr>
            <p:ph type="body" sz="quarter" idx="13"/>
          </p:nvPr>
        </p:nvSpPr>
        <p:spPr>
          <a:xfrm>
            <a:off x="1154113" y="1335088"/>
            <a:ext cx="4510087" cy="307975"/>
          </a:xfrm>
          <a:prstGeom prst="rect">
            <a:avLst/>
          </a:prstGeom>
        </p:spPr>
        <p:txBody>
          <a:bodyPr/>
          <a:lstStyle>
            <a:lvl1pPr marL="0" indent="0">
              <a:buNone/>
              <a:defRPr sz="1600"/>
            </a:lvl1pPr>
          </a:lstStyle>
          <a:p>
            <a:pPr lvl="0"/>
            <a:r>
              <a:rPr lang="en-US"/>
              <a:t>Click to edit Master text styles</a:t>
            </a:r>
          </a:p>
        </p:txBody>
      </p:sp>
      <p:sp>
        <p:nvSpPr>
          <p:cNvPr id="9" name="Text Placeholder 7">
            <a:extLst>
              <a:ext uri="{FF2B5EF4-FFF2-40B4-BE49-F238E27FC236}">
                <a16:creationId xmlns:a16="http://schemas.microsoft.com/office/drawing/2014/main" id="{66910A11-E025-643C-1696-A78AAD8A4F0C}"/>
              </a:ext>
            </a:extLst>
          </p:cNvPr>
          <p:cNvSpPr>
            <a:spLocks noGrp="1"/>
          </p:cNvSpPr>
          <p:nvPr>
            <p:ph type="body" sz="quarter" idx="14"/>
          </p:nvPr>
        </p:nvSpPr>
        <p:spPr>
          <a:xfrm>
            <a:off x="6527800" y="1323961"/>
            <a:ext cx="4491037" cy="307975"/>
          </a:xfrm>
          <a:prstGeom prst="rect">
            <a:avLst/>
          </a:prstGeo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2634617933"/>
      </p:ext>
    </p:extLst>
  </p:cSld>
  <p:clrMapOvr>
    <a:masterClrMapping/>
  </p:clrMapOvr>
  <p:extLst>
    <p:ext uri="{DCECCB84-F9BA-43D5-87BE-67443E8EF086}">
      <p15:sldGuideLst xmlns:p15="http://schemas.microsoft.com/office/powerpoint/2012/main">
        <p15:guide id="2" pos="7355">
          <p15:clr>
            <a:srgbClr val="FBAE40"/>
          </p15:clr>
        </p15:guide>
        <p15:guide id="3"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vit text">
    <p:bg>
      <p:bgPr>
        <a:solidFill>
          <a:schemeClr val="accent1"/>
        </a:solidFill>
        <a:effectLst/>
      </p:bgPr>
    </p:bg>
    <p:spTree>
      <p:nvGrpSpPr>
        <p:cNvPr id="1" name=""/>
        <p:cNvGrpSpPr/>
        <p:nvPr/>
      </p:nvGrpSpPr>
      <p:grpSpPr>
        <a:xfrm>
          <a:off x="0" y="0"/>
          <a:ext cx="0" cy="0"/>
          <a:chOff x="0" y="0"/>
          <a:chExt cx="0" cy="0"/>
        </a:xfrm>
      </p:grpSpPr>
      <p:pic>
        <p:nvPicPr>
          <p:cNvPr id="81" name="Bildobjekt 80" descr="En bild som visar svart, röd, tecken&#10;&#10;Automatiskt genererad beskrivning">
            <a:extLst>
              <a:ext uri="{FF2B5EF4-FFF2-40B4-BE49-F238E27FC236}">
                <a16:creationId xmlns:a16="http://schemas.microsoft.com/office/drawing/2014/main" id="{D5D69393-9C92-458B-9FEC-DDA34A85A5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05" r="8407" b="62608"/>
          <a:stretch/>
        </p:blipFill>
        <p:spPr>
          <a:xfrm>
            <a:off x="0" y="4557912"/>
            <a:ext cx="12192000" cy="2300088"/>
          </a:xfrm>
          <a:prstGeom prst="rect">
            <a:avLst/>
          </a:prstGeom>
        </p:spPr>
      </p:pic>
      <p:sp>
        <p:nvSpPr>
          <p:cNvPr id="2" name="Rubrik 1">
            <a:extLst>
              <a:ext uri="{FF2B5EF4-FFF2-40B4-BE49-F238E27FC236}">
                <a16:creationId xmlns:a16="http://schemas.microsoft.com/office/drawing/2014/main" id="{2C39FCA6-DDEC-4864-BB79-8444E3A090BE}"/>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B4D15C17-2029-460E-AD25-06F2A0A62B2B}"/>
              </a:ext>
            </a:extLst>
          </p:cNvPr>
          <p:cNvSpPr>
            <a:spLocks noGrp="1"/>
          </p:cNvSpPr>
          <p:nvPr>
            <p:ph type="dt" sz="half" idx="10"/>
          </p:nvPr>
        </p:nvSpPr>
        <p:spPr/>
        <p:txBody>
          <a:bodyPr/>
          <a:lstStyle>
            <a:lvl1pPr>
              <a:defRPr>
                <a:solidFill>
                  <a:schemeClr val="bg1"/>
                </a:solidFill>
              </a:defRPr>
            </a:lvl1pPr>
          </a:lstStyle>
          <a:p>
            <a:fld id="{90CB4316-3E7C-4962-9891-CCB298A4FC60}" type="datetime1">
              <a:rPr lang="sv-SE" smtClean="0"/>
              <a:pPr/>
              <a:t>2023-11-26</a:t>
            </a:fld>
            <a:endParaRPr lang="sv-SE" dirty="0"/>
          </a:p>
        </p:txBody>
      </p:sp>
      <p:sp>
        <p:nvSpPr>
          <p:cNvPr id="5" name="Platshållare för sidfot 4">
            <a:extLst>
              <a:ext uri="{FF2B5EF4-FFF2-40B4-BE49-F238E27FC236}">
                <a16:creationId xmlns:a16="http://schemas.microsoft.com/office/drawing/2014/main" id="{51D3586A-76CB-41BF-AA51-DD86992EC7E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18D3B7E-E375-44AB-A907-23EAE0AA3C97}"/>
              </a:ext>
            </a:extLst>
          </p:cNvPr>
          <p:cNvSpPr>
            <a:spLocks noGrp="1"/>
          </p:cNvSpPr>
          <p:nvPr>
            <p:ph type="sldNum" sz="quarter" idx="12"/>
          </p:nvPr>
        </p:nvSpPr>
        <p:spPr/>
        <p:txBody>
          <a:bodyPr/>
          <a:lstStyle>
            <a:lvl1pPr>
              <a:defRPr>
                <a:solidFill>
                  <a:schemeClr val="bg1"/>
                </a:solidFill>
              </a:defRPr>
            </a:lvl1pPr>
          </a:lstStyle>
          <a:p>
            <a:fld id="{667D111D-9A6F-4DAE-883D-82FAF5E33F2D}" type="slidenum">
              <a:rPr lang="sv-SE" smtClean="0"/>
              <a:pPr/>
              <a:t>‹#›</a:t>
            </a:fld>
            <a:endParaRPr lang="sv-SE"/>
          </a:p>
        </p:txBody>
      </p:sp>
      <p:sp>
        <p:nvSpPr>
          <p:cNvPr id="8" name="Platshållare för text 7">
            <a:extLst>
              <a:ext uri="{FF2B5EF4-FFF2-40B4-BE49-F238E27FC236}">
                <a16:creationId xmlns:a16="http://schemas.microsoft.com/office/drawing/2014/main" id="{23DD5EC8-D45C-40B3-98D7-3752B0B08CBC}"/>
              </a:ext>
            </a:extLst>
          </p:cNvPr>
          <p:cNvSpPr>
            <a:spLocks noGrp="1"/>
          </p:cNvSpPr>
          <p:nvPr>
            <p:ph type="body" sz="quarter" idx="13"/>
          </p:nvPr>
        </p:nvSpPr>
        <p:spPr>
          <a:xfrm>
            <a:off x="630559" y="1881188"/>
            <a:ext cx="10937553" cy="4568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0" name="textruta 79">
            <a:extLst>
              <a:ext uri="{FF2B5EF4-FFF2-40B4-BE49-F238E27FC236}">
                <a16:creationId xmlns:a16="http://schemas.microsoft.com/office/drawing/2014/main" id="{E9B6DFB4-23D4-4CE8-8571-61BEC4A91300}"/>
              </a:ext>
            </a:extLst>
          </p:cNvPr>
          <p:cNvSpPr txBox="1"/>
          <p:nvPr userDrawn="1"/>
        </p:nvSpPr>
        <p:spPr>
          <a:xfrm>
            <a:off x="0" y="7247336"/>
            <a:ext cx="12196192" cy="73866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Detta format använder du för rubrik (en rad) samt kort beskrivande brödtext i löptext eller punktform.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Inga bilder/foton/ikoner ska läggas på denna sida.</a:t>
            </a:r>
            <a:endParaRPr lang="sv-SE" sz="1400" dirty="0"/>
          </a:p>
        </p:txBody>
      </p:sp>
    </p:spTree>
    <p:extLst>
      <p:ext uri="{BB962C8B-B14F-4D97-AF65-F5344CB8AC3E}">
        <p14:creationId xmlns:p14="http://schemas.microsoft.com/office/powerpoint/2010/main" val="259356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ext med mönster">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9FC1256-9585-4305-BCA6-687EC078E352}"/>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10" name="Graphic 20">
            <a:extLst>
              <a:ext uri="{FF2B5EF4-FFF2-40B4-BE49-F238E27FC236}">
                <a16:creationId xmlns:a16="http://schemas.microsoft.com/office/drawing/2014/main" id="{4A85DCC4-D948-4BFD-BFD6-4BB3E2D6BB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pic>
        <p:nvPicPr>
          <p:cNvPr id="4" name="Picture 3" descr="A picture containing object, honeycomb, light, ball&#10;&#10;Description automatically generated">
            <a:extLst>
              <a:ext uri="{FF2B5EF4-FFF2-40B4-BE49-F238E27FC236}">
                <a16:creationId xmlns:a16="http://schemas.microsoft.com/office/drawing/2014/main" id="{6233B892-B6AB-CB92-47A5-564B068D1481}"/>
              </a:ext>
            </a:extLst>
          </p:cNvPr>
          <p:cNvPicPr>
            <a:picLocks noChangeAspect="1"/>
          </p:cNvPicPr>
          <p:nvPr userDrawn="1"/>
        </p:nvPicPr>
        <p:blipFill rotWithShape="1">
          <a:blip r:embed="rId4" cstate="print">
            <a:alphaModFix amt="70000"/>
            <a:duotone>
              <a:prstClr val="black"/>
              <a:schemeClr val="accent4">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6408345" y="180000"/>
            <a:ext cx="5603653" cy="4305598"/>
          </a:xfrm>
          <a:prstGeom prst="rect">
            <a:avLst/>
          </a:prstGeom>
        </p:spPr>
      </p:pic>
    </p:spTree>
    <p:extLst>
      <p:ext uri="{BB962C8B-B14F-4D97-AF65-F5344CB8AC3E}">
        <p14:creationId xmlns:p14="http://schemas.microsoft.com/office/powerpoint/2010/main" val="235066749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ext med mönster mörk">
    <p:spTree>
      <p:nvGrpSpPr>
        <p:cNvPr id="1" name=""/>
        <p:cNvGrpSpPr/>
        <p:nvPr/>
      </p:nvGrpSpPr>
      <p:grpSpPr>
        <a:xfrm>
          <a:off x="0" y="0"/>
          <a:ext cx="0" cy="0"/>
          <a:chOff x="0" y="0"/>
          <a:chExt cx="0" cy="0"/>
        </a:xfrm>
      </p:grpSpPr>
      <p:sp>
        <p:nvSpPr>
          <p:cNvPr id="3" name="Rectangle 37">
            <a:extLst>
              <a:ext uri="{FF2B5EF4-FFF2-40B4-BE49-F238E27FC236}">
                <a16:creationId xmlns:a16="http://schemas.microsoft.com/office/drawing/2014/main" id="{CDC134DE-A4E0-FC63-1883-D617B08AF70B}"/>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2" name="Picture 50" descr="A picture containing object, honeycomb, light, ball&#10;&#10;Description automatically generated">
            <a:extLst>
              <a:ext uri="{FF2B5EF4-FFF2-40B4-BE49-F238E27FC236}">
                <a16:creationId xmlns:a16="http://schemas.microsoft.com/office/drawing/2014/main" id="{92073216-8BE2-C0C5-DBD8-DF6521A84EA0}"/>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5926" r="44930"/>
          <a:stretch/>
        </p:blipFill>
        <p:spPr>
          <a:xfrm>
            <a:off x="6408345" y="180000"/>
            <a:ext cx="5603653" cy="4305598"/>
          </a:xfrm>
          <a:prstGeom prst="rect">
            <a:avLst/>
          </a:prstGeom>
        </p:spPr>
      </p:pic>
      <p:pic>
        <p:nvPicPr>
          <p:cNvPr id="5" name="Graphic 49">
            <a:extLst>
              <a:ext uri="{FF2B5EF4-FFF2-40B4-BE49-F238E27FC236}">
                <a16:creationId xmlns:a16="http://schemas.microsoft.com/office/drawing/2014/main" id="{91FBA564-C714-A21B-B8E5-0B1B3B6BCA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250464163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Delad grafiksida">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rgbClr val="000000">
                <a:lumMod val="75000"/>
                <a:lumOff val="25000"/>
              </a:srgbClr>
            </a:solidFill>
            <a:prstDash val="solid"/>
            <a:miter lim="800000"/>
          </a:ln>
          <a:effectLst/>
        </p:spPr>
      </p:cxnSp>
      <p:pic>
        <p:nvPicPr>
          <p:cNvPr id="19" name="Graphic 33">
            <a:extLst>
              <a:ext uri="{FF2B5EF4-FFF2-40B4-BE49-F238E27FC236}">
                <a16:creationId xmlns:a16="http://schemas.microsoft.com/office/drawing/2014/main" id="{16C2A90B-9CB9-4962-A436-0CF1E933BE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3" name="Chart Placeholder 2">
            <a:extLst>
              <a:ext uri="{FF2B5EF4-FFF2-40B4-BE49-F238E27FC236}">
                <a16:creationId xmlns:a16="http://schemas.microsoft.com/office/drawing/2014/main" id="{61B1530D-FF66-D103-0012-43191902D936}"/>
              </a:ext>
            </a:extLst>
          </p:cNvPr>
          <p:cNvSpPr>
            <a:spLocks noGrp="1"/>
          </p:cNvSpPr>
          <p:nvPr>
            <p:ph type="chart" sz="quarter" idx="10"/>
          </p:nvPr>
        </p:nvSpPr>
        <p:spPr>
          <a:xfrm>
            <a:off x="3503613" y="728663"/>
            <a:ext cx="8280400" cy="5616575"/>
          </a:xfrm>
          <a:prstGeom prst="rect">
            <a:avLst/>
          </a:prstGeom>
        </p:spPr>
        <p:txBody>
          <a:bodyPr/>
          <a:lstStyle/>
          <a:p>
            <a:r>
              <a:rPr lang="en-US"/>
              <a:t>Click icon to add chart</a:t>
            </a:r>
            <a:endParaRPr lang="sv-SE"/>
          </a:p>
        </p:txBody>
      </p:sp>
    </p:spTree>
    <p:extLst>
      <p:ext uri="{BB962C8B-B14F-4D97-AF65-F5344CB8AC3E}">
        <p14:creationId xmlns:p14="http://schemas.microsoft.com/office/powerpoint/2010/main" val="1955336379"/>
      </p:ext>
    </p:extLst>
  </p:cSld>
  <p:clrMapOvr>
    <a:masterClrMapping/>
  </p:clrMapOvr>
  <p:extLst>
    <p:ext uri="{DCECCB84-F9BA-43D5-87BE-67443E8EF086}">
      <p15:sldGuideLst xmlns:p15="http://schemas.microsoft.com/office/powerpoint/2012/main">
        <p15:guide id="1" pos="2207">
          <p15:clr>
            <a:srgbClr val="9FCC3B"/>
          </p15:clr>
        </p15:guide>
        <p15:guide id="2" pos="2615">
          <p15:clr>
            <a:srgbClr val="FBAE40"/>
          </p15:clr>
        </p15:guide>
        <p15:guide id="3" pos="7197">
          <p15:clr>
            <a:srgbClr val="FBAE40"/>
          </p15:clr>
        </p15:guide>
        <p15:guide id="4" pos="7423">
          <p15:clr>
            <a:srgbClr val="9FCC3B"/>
          </p15:clr>
        </p15:guide>
        <p15:guide id="5" orient="horz" pos="459">
          <p15:clr>
            <a:srgbClr val="9FCC3B"/>
          </p15:clr>
        </p15:guide>
        <p15:guide id="6" orient="horz" pos="777">
          <p15:clr>
            <a:srgbClr val="FBAE40"/>
          </p15:clr>
        </p15:guide>
        <p15:guide id="7" orient="horz" pos="3612">
          <p15:clr>
            <a:srgbClr val="FBAE40"/>
          </p15:clr>
        </p15:guide>
        <p15:guide id="8" orient="horz" pos="3997">
          <p15:clr>
            <a:srgbClr val="9FCC3B"/>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Delad grafiksida mörk">
    <p:spTree>
      <p:nvGrpSpPr>
        <p:cNvPr id="1" name=""/>
        <p:cNvGrpSpPr/>
        <p:nvPr/>
      </p:nvGrpSpPr>
      <p:grpSpPr>
        <a:xfrm>
          <a:off x="0" y="0"/>
          <a:ext cx="0" cy="0"/>
          <a:chOff x="0" y="0"/>
          <a:chExt cx="0" cy="0"/>
        </a:xfrm>
      </p:grpSpPr>
      <p:sp>
        <p:nvSpPr>
          <p:cNvPr id="14" name="Rectangle 37">
            <a:extLst>
              <a:ext uri="{FF2B5EF4-FFF2-40B4-BE49-F238E27FC236}">
                <a16:creationId xmlns:a16="http://schemas.microsoft.com/office/drawing/2014/main" id="{A32EB31E-1460-4CB8-A2C3-C81FECA160C1}"/>
              </a:ext>
            </a:extLst>
          </p:cNvPr>
          <p:cNvSpPr/>
          <p:nvPr userDrawn="1"/>
        </p:nvSpPr>
        <p:spPr>
          <a:xfrm flipH="1">
            <a:off x="180000" y="180000"/>
            <a:ext cx="11831998" cy="64977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Rectangle 37">
            <a:extLst>
              <a:ext uri="{FF2B5EF4-FFF2-40B4-BE49-F238E27FC236}">
                <a16:creationId xmlns:a16="http://schemas.microsoft.com/office/drawing/2014/main" id="{2F65AB3D-543D-5FF2-3E2A-6301434F8CEB}"/>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16" name="Rak koppling 58">
            <a:extLst>
              <a:ext uri="{FF2B5EF4-FFF2-40B4-BE49-F238E27FC236}">
                <a16:creationId xmlns:a16="http://schemas.microsoft.com/office/drawing/2014/main" id="{491536DA-9C00-4AFF-B360-1C87DA7912A7}"/>
              </a:ext>
            </a:extLst>
          </p:cNvPr>
          <p:cNvCxnSpPr>
            <a:cxnSpLocks/>
          </p:cNvCxnSpPr>
          <p:nvPr userDrawn="1"/>
        </p:nvCxnSpPr>
        <p:spPr>
          <a:xfrm>
            <a:off x="3060000" y="535482"/>
            <a:ext cx="0" cy="5800185"/>
          </a:xfrm>
          <a:prstGeom prst="line">
            <a:avLst/>
          </a:prstGeom>
          <a:noFill/>
          <a:ln w="6350" cap="flat" cmpd="sng" algn="ctr">
            <a:solidFill>
              <a:schemeClr val="bg1"/>
            </a:solidFill>
            <a:prstDash val="solid"/>
            <a:miter lim="800000"/>
          </a:ln>
          <a:effectLst/>
        </p:spPr>
      </p:cxnSp>
      <p:sp>
        <p:nvSpPr>
          <p:cNvPr id="3" name="Chart Placeholder 2">
            <a:extLst>
              <a:ext uri="{FF2B5EF4-FFF2-40B4-BE49-F238E27FC236}">
                <a16:creationId xmlns:a16="http://schemas.microsoft.com/office/drawing/2014/main" id="{61B1530D-FF66-D103-0012-43191902D936}"/>
              </a:ext>
            </a:extLst>
          </p:cNvPr>
          <p:cNvSpPr>
            <a:spLocks noGrp="1"/>
          </p:cNvSpPr>
          <p:nvPr>
            <p:ph type="chart" sz="quarter" idx="10"/>
          </p:nvPr>
        </p:nvSpPr>
        <p:spPr>
          <a:xfrm>
            <a:off x="3503613" y="728663"/>
            <a:ext cx="8280400" cy="5616575"/>
          </a:xfrm>
          <a:prstGeom prst="rect">
            <a:avLst/>
          </a:prstGeom>
        </p:spPr>
        <p:txBody>
          <a:bodyPr/>
          <a:lstStyle/>
          <a:p>
            <a:r>
              <a:rPr lang="en-US"/>
              <a:t>Click icon to add chart</a:t>
            </a:r>
            <a:endParaRPr lang="sv-SE"/>
          </a:p>
        </p:txBody>
      </p:sp>
      <p:pic>
        <p:nvPicPr>
          <p:cNvPr id="5" name="Graphic 49">
            <a:extLst>
              <a:ext uri="{FF2B5EF4-FFF2-40B4-BE49-F238E27FC236}">
                <a16:creationId xmlns:a16="http://schemas.microsoft.com/office/drawing/2014/main" id="{9F6400D0-6038-D4A8-7073-40B779F6A7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2687994584"/>
      </p:ext>
    </p:extLst>
  </p:cSld>
  <p:clrMapOvr>
    <a:masterClrMapping/>
  </p:clrMapOvr>
  <p:extLst>
    <p:ext uri="{DCECCB84-F9BA-43D5-87BE-67443E8EF086}">
      <p15:sldGuideLst xmlns:p15="http://schemas.microsoft.com/office/powerpoint/2012/main">
        <p15:guide id="1" pos="2207">
          <p15:clr>
            <a:srgbClr val="9FCC3B"/>
          </p15:clr>
        </p15:guide>
        <p15:guide id="2" pos="2615">
          <p15:clr>
            <a:srgbClr val="FBAE40"/>
          </p15:clr>
        </p15:guide>
        <p15:guide id="3" pos="7197">
          <p15:clr>
            <a:srgbClr val="FBAE40"/>
          </p15:clr>
        </p15:guide>
        <p15:guide id="4" pos="7423">
          <p15:clr>
            <a:srgbClr val="9FCC3B"/>
          </p15:clr>
        </p15:guide>
        <p15:guide id="5" orient="horz" pos="459">
          <p15:clr>
            <a:srgbClr val="9FCC3B"/>
          </p15:clr>
        </p15:guide>
        <p15:guide id="6" orient="horz" pos="777">
          <p15:clr>
            <a:srgbClr val="FBAE40"/>
          </p15:clr>
        </p15:guide>
        <p15:guide id="7" orient="horz" pos="3612">
          <p15:clr>
            <a:srgbClr val="FBAE40"/>
          </p15:clr>
        </p15:guide>
        <p15:guide id="8" orient="horz" pos="3997">
          <p15:clr>
            <a:srgbClr val="9FCC3B"/>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Hel grafiksida">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3" name="Chart Placeholder 2">
            <a:extLst>
              <a:ext uri="{FF2B5EF4-FFF2-40B4-BE49-F238E27FC236}">
                <a16:creationId xmlns:a16="http://schemas.microsoft.com/office/drawing/2014/main" id="{DAD29926-1A4F-EFAE-AEFF-4B791669E3CC}"/>
              </a:ext>
            </a:extLst>
          </p:cNvPr>
          <p:cNvSpPr>
            <a:spLocks noGrp="1"/>
          </p:cNvSpPr>
          <p:nvPr>
            <p:ph type="chart" sz="quarter" idx="10"/>
          </p:nvPr>
        </p:nvSpPr>
        <p:spPr>
          <a:xfrm>
            <a:off x="658813" y="981075"/>
            <a:ext cx="10874375" cy="4932363"/>
          </a:xfrm>
          <a:prstGeom prst="rect">
            <a:avLst/>
          </a:prstGeom>
        </p:spPr>
        <p:txBody>
          <a:bodyPr/>
          <a:lstStyle/>
          <a:p>
            <a:r>
              <a:rPr lang="en-US"/>
              <a:t>Click icon to add chart</a:t>
            </a:r>
            <a:endParaRPr lang="sv-SE"/>
          </a:p>
        </p:txBody>
      </p:sp>
    </p:spTree>
    <p:extLst>
      <p:ext uri="{BB962C8B-B14F-4D97-AF65-F5344CB8AC3E}">
        <p14:creationId xmlns:p14="http://schemas.microsoft.com/office/powerpoint/2010/main" val="3282752253"/>
      </p:ext>
    </p:extLst>
  </p:cSld>
  <p:clrMapOvr>
    <a:masterClrMapping/>
  </p:clrMapOvr>
  <p:extLst>
    <p:ext uri="{DCECCB84-F9BA-43D5-87BE-67443E8EF086}">
      <p15:sldGuideLst xmlns:p15="http://schemas.microsoft.com/office/powerpoint/2012/main">
        <p15:guide id="1" pos="415">
          <p15:clr>
            <a:srgbClr val="9FCC3B"/>
          </p15:clr>
        </p15:guide>
        <p15:guide id="2" pos="937">
          <p15:clr>
            <a:srgbClr val="FBAE40"/>
          </p15:clr>
        </p15:guide>
        <p15:guide id="3" pos="6970">
          <p15:clr>
            <a:srgbClr val="FBAE40"/>
          </p15:clr>
        </p15:guide>
        <p15:guide id="4" pos="7265">
          <p15:clr>
            <a:srgbClr val="9FCC3B"/>
          </p15:clr>
        </p15:guide>
        <p15:guide id="5" orient="horz" pos="618">
          <p15:clr>
            <a:srgbClr val="9FCC3B"/>
          </p15:clr>
        </p15:guide>
        <p15:guide id="6" orient="horz" pos="913">
          <p15:clr>
            <a:srgbClr val="FBAE40"/>
          </p15:clr>
        </p15:guide>
        <p15:guide id="7" orient="horz" pos="3385">
          <p15:clr>
            <a:srgbClr val="FBAE40"/>
          </p15:clr>
        </p15:guide>
        <p15:guide id="8" orient="horz" pos="3725">
          <p15:clr>
            <a:srgbClr val="9FCC3B"/>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Hel grafiksida mörk">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ctangle 37">
            <a:extLst>
              <a:ext uri="{FF2B5EF4-FFF2-40B4-BE49-F238E27FC236}">
                <a16:creationId xmlns:a16="http://schemas.microsoft.com/office/drawing/2014/main" id="{49AB5328-0285-1544-6AB0-276E1264CC5A}"/>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 name="Chart Placeholder 2">
            <a:extLst>
              <a:ext uri="{FF2B5EF4-FFF2-40B4-BE49-F238E27FC236}">
                <a16:creationId xmlns:a16="http://schemas.microsoft.com/office/drawing/2014/main" id="{DAD29926-1A4F-EFAE-AEFF-4B791669E3CC}"/>
              </a:ext>
            </a:extLst>
          </p:cNvPr>
          <p:cNvSpPr>
            <a:spLocks noGrp="1"/>
          </p:cNvSpPr>
          <p:nvPr>
            <p:ph type="chart" sz="quarter" idx="10"/>
          </p:nvPr>
        </p:nvSpPr>
        <p:spPr>
          <a:xfrm>
            <a:off x="658813" y="981075"/>
            <a:ext cx="10874375" cy="4932363"/>
          </a:xfrm>
          <a:prstGeom prst="rect">
            <a:avLst/>
          </a:prstGeom>
        </p:spPr>
        <p:txBody>
          <a:bodyPr/>
          <a:lstStyle/>
          <a:p>
            <a:r>
              <a:rPr lang="en-US"/>
              <a:t>Click icon to add chart</a:t>
            </a:r>
            <a:endParaRPr lang="sv-SE"/>
          </a:p>
        </p:txBody>
      </p:sp>
      <p:pic>
        <p:nvPicPr>
          <p:cNvPr id="6" name="Graphic 49">
            <a:extLst>
              <a:ext uri="{FF2B5EF4-FFF2-40B4-BE49-F238E27FC236}">
                <a16:creationId xmlns:a16="http://schemas.microsoft.com/office/drawing/2014/main" id="{5AB0DA2C-FDA8-DD9D-7704-D5F77490F0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1485569074"/>
      </p:ext>
    </p:extLst>
  </p:cSld>
  <p:clrMapOvr>
    <a:masterClrMapping/>
  </p:clrMapOvr>
  <p:extLst>
    <p:ext uri="{DCECCB84-F9BA-43D5-87BE-67443E8EF086}">
      <p15:sldGuideLst xmlns:p15="http://schemas.microsoft.com/office/powerpoint/2012/main">
        <p15:guide id="1" pos="415">
          <p15:clr>
            <a:srgbClr val="9FCC3B"/>
          </p15:clr>
        </p15:guide>
        <p15:guide id="2" pos="937">
          <p15:clr>
            <a:srgbClr val="FBAE40"/>
          </p15:clr>
        </p15:guide>
        <p15:guide id="3" pos="6970">
          <p15:clr>
            <a:srgbClr val="FBAE40"/>
          </p15:clr>
        </p15:guide>
        <p15:guide id="4" pos="7265">
          <p15:clr>
            <a:srgbClr val="9FCC3B"/>
          </p15:clr>
        </p15:guide>
        <p15:guide id="5" orient="horz" pos="618">
          <p15:clr>
            <a:srgbClr val="9FCC3B"/>
          </p15:clr>
        </p15:guide>
        <p15:guide id="6" orient="horz" pos="913">
          <p15:clr>
            <a:srgbClr val="FBAE40"/>
          </p15:clr>
        </p15:guide>
        <p15:guide id="7" orient="horz" pos="3385">
          <p15:clr>
            <a:srgbClr val="FBAE40"/>
          </p15:clr>
        </p15:guide>
        <p15:guide id="8" orient="horz" pos="3725">
          <p15:clr>
            <a:srgbClr val="9FCC3B"/>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l grafiksida med box mörk">
    <p:spTree>
      <p:nvGrpSpPr>
        <p:cNvPr id="1" name=""/>
        <p:cNvGrpSpPr/>
        <p:nvPr/>
      </p:nvGrpSpPr>
      <p:grpSpPr>
        <a:xfrm>
          <a:off x="0" y="0"/>
          <a:ext cx="0" cy="0"/>
          <a:chOff x="0" y="0"/>
          <a:chExt cx="0" cy="0"/>
        </a:xfrm>
      </p:grpSpPr>
      <p:sp>
        <p:nvSpPr>
          <p:cNvPr id="3" name="Rectangle 37">
            <a:extLst>
              <a:ext uri="{FF2B5EF4-FFF2-40B4-BE49-F238E27FC236}">
                <a16:creationId xmlns:a16="http://schemas.microsoft.com/office/drawing/2014/main" id="{CDC134DE-A4E0-FC63-1883-D617B08AF70B}"/>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Rektangel 26">
            <a:extLst>
              <a:ext uri="{FF2B5EF4-FFF2-40B4-BE49-F238E27FC236}">
                <a16:creationId xmlns:a16="http://schemas.microsoft.com/office/drawing/2014/main" id="{C3C80177-5431-1A0A-7CFA-D19FDD51EF90}"/>
              </a:ext>
            </a:extLst>
          </p:cNvPr>
          <p:cNvSpPr/>
          <p:nvPr userDrawn="1"/>
        </p:nvSpPr>
        <p:spPr>
          <a:xfrm>
            <a:off x="7750678" y="1808922"/>
            <a:ext cx="4265611" cy="3967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Graphic 49">
            <a:extLst>
              <a:ext uri="{FF2B5EF4-FFF2-40B4-BE49-F238E27FC236}">
                <a16:creationId xmlns:a16="http://schemas.microsoft.com/office/drawing/2014/main" id="{BC9E5A32-204E-63B0-4FDB-2C53F0AED5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3483645440"/>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Hel grafiksida med box">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8C002B81-2195-41EF-80D3-1C2C50350C8B}"/>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Graphic 33">
            <a:extLst>
              <a:ext uri="{FF2B5EF4-FFF2-40B4-BE49-F238E27FC236}">
                <a16:creationId xmlns:a16="http://schemas.microsoft.com/office/drawing/2014/main" id="{957E9A3D-C98D-4347-830C-EE1DFDD789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2" name="Rektangel 26">
            <a:extLst>
              <a:ext uri="{FF2B5EF4-FFF2-40B4-BE49-F238E27FC236}">
                <a16:creationId xmlns:a16="http://schemas.microsoft.com/office/drawing/2014/main" id="{AFA8852C-07AC-B210-9645-878E4982E01F}"/>
              </a:ext>
            </a:extLst>
          </p:cNvPr>
          <p:cNvSpPr/>
          <p:nvPr userDrawn="1"/>
        </p:nvSpPr>
        <p:spPr>
          <a:xfrm>
            <a:off x="7750678" y="1808922"/>
            <a:ext cx="4265611" cy="3967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Tree>
    <p:extLst>
      <p:ext uri="{BB962C8B-B14F-4D97-AF65-F5344CB8AC3E}">
        <p14:creationId xmlns:p14="http://schemas.microsoft.com/office/powerpoint/2010/main" val="365004203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delad grafiksida mörk">
    <p:spTree>
      <p:nvGrpSpPr>
        <p:cNvPr id="1" name=""/>
        <p:cNvGrpSpPr/>
        <p:nvPr/>
      </p:nvGrpSpPr>
      <p:grpSpPr>
        <a:xfrm>
          <a:off x="0" y="0"/>
          <a:ext cx="0" cy="0"/>
          <a:chOff x="0" y="0"/>
          <a:chExt cx="0" cy="0"/>
        </a:xfrm>
      </p:grpSpPr>
      <p:sp>
        <p:nvSpPr>
          <p:cNvPr id="3" name="Rectangle 37">
            <a:extLst>
              <a:ext uri="{FF2B5EF4-FFF2-40B4-BE49-F238E27FC236}">
                <a16:creationId xmlns:a16="http://schemas.microsoft.com/office/drawing/2014/main" id="{CDC134DE-A4E0-FC63-1883-D617B08AF70B}"/>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Rektangel 26">
            <a:extLst>
              <a:ext uri="{FF2B5EF4-FFF2-40B4-BE49-F238E27FC236}">
                <a16:creationId xmlns:a16="http://schemas.microsoft.com/office/drawing/2014/main" id="{9DDA838A-125C-DA3D-B09F-368B2A2C9A4F}"/>
              </a:ext>
            </a:extLst>
          </p:cNvPr>
          <p:cNvSpPr/>
          <p:nvPr userDrawn="1"/>
        </p:nvSpPr>
        <p:spPr>
          <a:xfrm>
            <a:off x="8225988" y="654996"/>
            <a:ext cx="3517125" cy="48636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Graphic 49">
            <a:extLst>
              <a:ext uri="{FF2B5EF4-FFF2-40B4-BE49-F238E27FC236}">
                <a16:creationId xmlns:a16="http://schemas.microsoft.com/office/drawing/2014/main" id="{4EAC6FCE-4FA1-00B8-F32D-105B01EAF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235144469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delad grafiksida mörk">
    <p:spTree>
      <p:nvGrpSpPr>
        <p:cNvPr id="1" name=""/>
        <p:cNvGrpSpPr/>
        <p:nvPr/>
      </p:nvGrpSpPr>
      <p:grpSpPr>
        <a:xfrm>
          <a:off x="0" y="0"/>
          <a:ext cx="0" cy="0"/>
          <a:chOff x="0" y="0"/>
          <a:chExt cx="0" cy="0"/>
        </a:xfrm>
      </p:grpSpPr>
      <p:sp>
        <p:nvSpPr>
          <p:cNvPr id="3" name="Rectangle 37">
            <a:extLst>
              <a:ext uri="{FF2B5EF4-FFF2-40B4-BE49-F238E27FC236}">
                <a16:creationId xmlns:a16="http://schemas.microsoft.com/office/drawing/2014/main" id="{CDC134DE-A4E0-FC63-1883-D617B08AF70B}"/>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 name="Rectangle 2">
            <a:extLst>
              <a:ext uri="{FF2B5EF4-FFF2-40B4-BE49-F238E27FC236}">
                <a16:creationId xmlns:a16="http://schemas.microsoft.com/office/drawing/2014/main" id="{1EB01C5E-02AB-8270-D346-4E7BBFCE9465}"/>
              </a:ext>
            </a:extLst>
          </p:cNvPr>
          <p:cNvSpPr/>
          <p:nvPr userDrawn="1"/>
        </p:nvSpPr>
        <p:spPr>
          <a:xfrm>
            <a:off x="8284349" y="1808454"/>
            <a:ext cx="3357282" cy="3474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endParaRPr lang="sv-SE" sz="1200" dirty="0">
              <a:solidFill>
                <a:schemeClr val="tx1"/>
              </a:solidFill>
              <a:latin typeface="Arial Nova Light" panose="020B0304020202020204" pitchFamily="34" charset="0"/>
            </a:endParaRPr>
          </a:p>
          <a:p>
            <a:pPr marL="179388"/>
            <a:endParaRPr lang="sv-SE" sz="1200" dirty="0">
              <a:solidFill>
                <a:schemeClr val="tx1"/>
              </a:solidFill>
              <a:latin typeface="Arial Nova Light" panose="020B0304020202020204" pitchFamily="34" charset="0"/>
            </a:endParaRPr>
          </a:p>
          <a:p>
            <a:pPr marL="179388"/>
            <a:endParaRPr lang="sv-SE" sz="1200" dirty="0">
              <a:solidFill>
                <a:schemeClr val="tx1"/>
              </a:solidFill>
              <a:latin typeface="Arial Nova Light" panose="020B0304020202020204" pitchFamily="34" charset="0"/>
            </a:endParaRPr>
          </a:p>
          <a:p>
            <a:pPr marL="179388"/>
            <a:endParaRPr lang="sv-SE" sz="1200" dirty="0">
              <a:solidFill>
                <a:schemeClr val="tx1"/>
              </a:solidFill>
              <a:latin typeface="Arial Nova Light" panose="020B0304020202020204" pitchFamily="34" charset="0"/>
            </a:endParaRPr>
          </a:p>
          <a:p>
            <a:pPr marL="179388"/>
            <a:endParaRPr lang="sv-SE" sz="1200" dirty="0">
              <a:solidFill>
                <a:schemeClr val="tx1"/>
              </a:solidFill>
              <a:latin typeface="Arial Nova Light" panose="020B0304020202020204" pitchFamily="34" charset="0"/>
            </a:endParaRPr>
          </a:p>
          <a:p>
            <a:pPr marL="179388"/>
            <a:r>
              <a:rPr lang="sv-SE" sz="1200" dirty="0">
                <a:solidFill>
                  <a:schemeClr val="tx1"/>
                </a:solidFill>
                <a:latin typeface="Arial Nova Light" panose="020B0304020202020204" pitchFamily="34" charset="0"/>
              </a:rPr>
              <a:t>   </a:t>
            </a:r>
          </a:p>
          <a:p>
            <a:pPr marL="179388"/>
            <a:r>
              <a:rPr lang="sv-SE" sz="1200" dirty="0">
                <a:solidFill>
                  <a:schemeClr val="tx1"/>
                </a:solidFill>
                <a:latin typeface="Arial Nova Light" panose="020B0304020202020204" pitchFamily="34" charset="0"/>
              </a:rPr>
              <a:t>   </a:t>
            </a:r>
          </a:p>
        </p:txBody>
      </p:sp>
      <p:pic>
        <p:nvPicPr>
          <p:cNvPr id="5" name="Graphic 4" descr="Information with solid fill">
            <a:extLst>
              <a:ext uri="{FF2B5EF4-FFF2-40B4-BE49-F238E27FC236}">
                <a16:creationId xmlns:a16="http://schemas.microsoft.com/office/drawing/2014/main" id="{866B26B2-99A4-977B-203E-AAED54552C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3695" y="1454441"/>
            <a:ext cx="581308" cy="581308"/>
          </a:xfrm>
          <a:prstGeom prst="rect">
            <a:avLst/>
          </a:prstGeom>
        </p:spPr>
      </p:pic>
      <p:pic>
        <p:nvPicPr>
          <p:cNvPr id="2" name="Graphic 49">
            <a:extLst>
              <a:ext uri="{FF2B5EF4-FFF2-40B4-BE49-F238E27FC236}">
                <a16:creationId xmlns:a16="http://schemas.microsoft.com/office/drawing/2014/main" id="{657B68BB-23ED-4BA2-153E-B39DEA0237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10715087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39FCA6-DDEC-4864-BB79-8444E3A090BE}"/>
              </a:ext>
            </a:extLst>
          </p:cNvPr>
          <p:cNvSpPr>
            <a:spLocks noGrp="1"/>
          </p:cNvSpPr>
          <p:nvPr>
            <p:ph type="title"/>
          </p:nvPr>
        </p:nvSpPr>
        <p:spPr/>
        <p:txBody>
          <a:body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2F298AFF-97F7-478A-8211-5B19691E601E}"/>
              </a:ext>
            </a:extLst>
          </p:cNvPr>
          <p:cNvSpPr>
            <a:spLocks noGrp="1"/>
          </p:cNvSpPr>
          <p:nvPr>
            <p:ph type="dt" sz="half" idx="10"/>
          </p:nvPr>
        </p:nvSpPr>
        <p:spPr/>
        <p:txBody>
          <a:bodyPr/>
          <a:lstStyle/>
          <a:p>
            <a:fld id="{74265AC1-EE60-45ED-BF4C-43FAC08AB65E}" type="datetime1">
              <a:rPr lang="sv-SE" smtClean="0"/>
              <a:t>2023-11-26</a:t>
            </a:fld>
            <a:endParaRPr lang="sv-SE"/>
          </a:p>
        </p:txBody>
      </p:sp>
      <p:sp>
        <p:nvSpPr>
          <p:cNvPr id="5" name="Platshållare för sidfot 4">
            <a:extLst>
              <a:ext uri="{FF2B5EF4-FFF2-40B4-BE49-F238E27FC236}">
                <a16:creationId xmlns:a16="http://schemas.microsoft.com/office/drawing/2014/main" id="{0831C625-5B5C-454A-91AA-49A87AF668D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3132DDB-E4F4-4733-B51C-26BAA8745E4A}"/>
              </a:ext>
            </a:extLst>
          </p:cNvPr>
          <p:cNvSpPr>
            <a:spLocks noGrp="1"/>
          </p:cNvSpPr>
          <p:nvPr>
            <p:ph type="sldNum" sz="quarter" idx="12"/>
          </p:nvPr>
        </p:nvSpPr>
        <p:spPr/>
        <p:txBody>
          <a:bodyPr/>
          <a:lstStyle/>
          <a:p>
            <a:fld id="{667D111D-9A6F-4DAE-883D-82FAF5E33F2D}" type="slidenum">
              <a:rPr lang="sv-SE" smtClean="0"/>
              <a:t>‹#›</a:t>
            </a:fld>
            <a:endParaRPr lang="sv-SE"/>
          </a:p>
        </p:txBody>
      </p:sp>
      <p:sp>
        <p:nvSpPr>
          <p:cNvPr id="10" name="Platshållare för innehåll 9">
            <a:extLst>
              <a:ext uri="{FF2B5EF4-FFF2-40B4-BE49-F238E27FC236}">
                <a16:creationId xmlns:a16="http://schemas.microsoft.com/office/drawing/2014/main" id="{84DF87B0-5719-4452-8CD3-E09DB48B5611}"/>
              </a:ext>
            </a:extLst>
          </p:cNvPr>
          <p:cNvSpPr>
            <a:spLocks noGrp="1"/>
          </p:cNvSpPr>
          <p:nvPr>
            <p:ph sz="quarter" idx="14"/>
          </p:nvPr>
        </p:nvSpPr>
        <p:spPr>
          <a:xfrm>
            <a:off x="630559" y="1881188"/>
            <a:ext cx="10937553" cy="45680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textruta 10">
            <a:extLst>
              <a:ext uri="{FF2B5EF4-FFF2-40B4-BE49-F238E27FC236}">
                <a16:creationId xmlns:a16="http://schemas.microsoft.com/office/drawing/2014/main" id="{D102FBEB-A119-4442-87BF-6E2D5D94C88B}"/>
              </a:ext>
            </a:extLst>
          </p:cNvPr>
          <p:cNvSpPr txBox="1"/>
          <p:nvPr userDrawn="1"/>
        </p:nvSpPr>
        <p:spPr>
          <a:xfrm>
            <a:off x="0" y="7247336"/>
            <a:ext cx="12196192" cy="73866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Rubrik (en rad) och brödtext i en spalt över hela sidan.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Ingen bild/foto/ikon ska läggas på denna sida. </a:t>
            </a:r>
          </a:p>
        </p:txBody>
      </p:sp>
    </p:spTree>
    <p:extLst>
      <p:ext uri="{BB962C8B-B14F-4D97-AF65-F5344CB8AC3E}">
        <p14:creationId xmlns:p14="http://schemas.microsoft.com/office/powerpoint/2010/main" val="368119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delad grafiksida mörk">
    <p:spTree>
      <p:nvGrpSpPr>
        <p:cNvPr id="1" name=""/>
        <p:cNvGrpSpPr/>
        <p:nvPr/>
      </p:nvGrpSpPr>
      <p:grpSpPr>
        <a:xfrm>
          <a:off x="0" y="0"/>
          <a:ext cx="0" cy="0"/>
          <a:chOff x="0" y="0"/>
          <a:chExt cx="0" cy="0"/>
        </a:xfrm>
      </p:grpSpPr>
      <p:sp>
        <p:nvSpPr>
          <p:cNvPr id="3" name="Rectangle 37">
            <a:extLst>
              <a:ext uri="{FF2B5EF4-FFF2-40B4-BE49-F238E27FC236}">
                <a16:creationId xmlns:a16="http://schemas.microsoft.com/office/drawing/2014/main" id="{CDC134DE-A4E0-FC63-1883-D617B08AF70B}"/>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Picture Placeholder 5">
            <a:extLst>
              <a:ext uri="{FF2B5EF4-FFF2-40B4-BE49-F238E27FC236}">
                <a16:creationId xmlns:a16="http://schemas.microsoft.com/office/drawing/2014/main" id="{D104E8BC-3FE1-2AC1-9952-01035A761A5F}"/>
              </a:ext>
            </a:extLst>
          </p:cNvPr>
          <p:cNvSpPr>
            <a:spLocks noGrp="1"/>
          </p:cNvSpPr>
          <p:nvPr>
            <p:ph type="pic" sz="quarter" idx="10"/>
          </p:nvPr>
        </p:nvSpPr>
        <p:spPr>
          <a:xfrm>
            <a:off x="179389" y="179388"/>
            <a:ext cx="4878133" cy="6497637"/>
          </a:xfrm>
          <a:prstGeom prst="rect">
            <a:avLst/>
          </a:prstGeom>
        </p:spPr>
        <p:txBody>
          <a:bodyPr/>
          <a:lstStyle/>
          <a:p>
            <a:r>
              <a:rPr lang="en-US"/>
              <a:t>Click icon to add picture</a:t>
            </a:r>
            <a:endParaRPr lang="sv-SE"/>
          </a:p>
        </p:txBody>
      </p:sp>
      <p:pic>
        <p:nvPicPr>
          <p:cNvPr id="4" name="Graphic 49">
            <a:extLst>
              <a:ext uri="{FF2B5EF4-FFF2-40B4-BE49-F238E27FC236}">
                <a16:creationId xmlns:a16="http://schemas.microsoft.com/office/drawing/2014/main" id="{3EE67588-D0DD-2B4B-9F8A-27A8C72D5A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spTree>
    <p:extLst>
      <p:ext uri="{BB962C8B-B14F-4D97-AF65-F5344CB8AC3E}">
        <p14:creationId xmlns:p14="http://schemas.microsoft.com/office/powerpoint/2010/main" val="1328375515"/>
      </p:ext>
    </p:extLst>
  </p:cSld>
  <p:clrMapOvr>
    <a:masterClrMapping/>
  </p:clrMapOvr>
  <p:extLst>
    <p:ext uri="{DCECCB84-F9BA-43D5-87BE-67443E8EF086}">
      <p15:sldGuideLst xmlns:p15="http://schemas.microsoft.com/office/powerpoint/2012/main">
        <p15:guide id="1" orient="horz" pos="392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delad grafiksida mörk">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0D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3" name="Rectangle 2">
            <a:extLst>
              <a:ext uri="{FF2B5EF4-FFF2-40B4-BE49-F238E27FC236}">
                <a16:creationId xmlns:a16="http://schemas.microsoft.com/office/drawing/2014/main" id="{9DD15C1F-BFED-9B6C-21BE-B635BE862B4C}"/>
              </a:ext>
            </a:extLst>
          </p:cNvPr>
          <p:cNvSpPr/>
          <p:nvPr userDrawn="1"/>
        </p:nvSpPr>
        <p:spPr>
          <a:xfrm>
            <a:off x="0" y="0"/>
            <a:ext cx="36534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50" descr="A picture containing object, honeycomb, light, ball&#10;&#10;Description automatically generated">
            <a:extLst>
              <a:ext uri="{FF2B5EF4-FFF2-40B4-BE49-F238E27FC236}">
                <a16:creationId xmlns:a16="http://schemas.microsoft.com/office/drawing/2014/main" id="{9CEA5C2B-9266-EABF-538A-92BC273C65DA}"/>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408345" y="-233363"/>
            <a:ext cx="6141637" cy="4718961"/>
          </a:xfrm>
          <a:prstGeom prst="rect">
            <a:avLst/>
          </a:prstGeom>
        </p:spPr>
      </p:pic>
      <p:pic>
        <p:nvPicPr>
          <p:cNvPr id="6" name="Graphic 49">
            <a:extLst>
              <a:ext uri="{FF2B5EF4-FFF2-40B4-BE49-F238E27FC236}">
                <a16:creationId xmlns:a16="http://schemas.microsoft.com/office/drawing/2014/main" id="{893C4EA7-AF92-5E64-5DF2-BDD7F11724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94982" y="5994642"/>
            <a:ext cx="1780317" cy="447566"/>
          </a:xfrm>
          <a:prstGeom prst="rect">
            <a:avLst/>
          </a:prstGeom>
        </p:spPr>
      </p:pic>
    </p:spTree>
    <p:extLst>
      <p:ext uri="{BB962C8B-B14F-4D97-AF65-F5344CB8AC3E}">
        <p14:creationId xmlns:p14="http://schemas.microsoft.com/office/powerpoint/2010/main" val="9158947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delad grafiksida mörk">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E31D1843-E01F-2A09-928D-59475444BB37}"/>
              </a:ext>
            </a:extLst>
          </p:cNvPr>
          <p:cNvSpPr/>
          <p:nvPr userDrawn="1"/>
        </p:nvSpPr>
        <p:spPr>
          <a:xfrm flipH="1">
            <a:off x="0" y="0"/>
            <a:ext cx="12192000" cy="6858000"/>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 name="Rectangle 3">
            <a:extLst>
              <a:ext uri="{FF2B5EF4-FFF2-40B4-BE49-F238E27FC236}">
                <a16:creationId xmlns:a16="http://schemas.microsoft.com/office/drawing/2014/main" id="{7B3626DC-BA73-987B-FCE4-968872FDA488}"/>
              </a:ext>
            </a:extLst>
          </p:cNvPr>
          <p:cNvSpPr/>
          <p:nvPr userDrawn="1"/>
        </p:nvSpPr>
        <p:spPr>
          <a:xfrm>
            <a:off x="-6896" y="0"/>
            <a:ext cx="5024151" cy="6860994"/>
          </a:xfrm>
          <a:custGeom>
            <a:avLst/>
            <a:gdLst>
              <a:gd name="connsiteX0" fmla="*/ 0 w 4895385"/>
              <a:gd name="connsiteY0" fmla="*/ 0 h 6858000"/>
              <a:gd name="connsiteX1" fmla="*/ 4895385 w 4895385"/>
              <a:gd name="connsiteY1" fmla="*/ 0 h 6858000"/>
              <a:gd name="connsiteX2" fmla="*/ 4895385 w 4895385"/>
              <a:gd name="connsiteY2" fmla="*/ 6858000 h 6858000"/>
              <a:gd name="connsiteX3" fmla="*/ 0 w 4895385"/>
              <a:gd name="connsiteY3" fmla="*/ 6858000 h 6858000"/>
              <a:gd name="connsiteX4" fmla="*/ 0 w 4895385"/>
              <a:gd name="connsiteY4" fmla="*/ 0 h 6858000"/>
              <a:gd name="connsiteX0" fmla="*/ 0 w 4895385"/>
              <a:gd name="connsiteY0" fmla="*/ 0 h 6858000"/>
              <a:gd name="connsiteX1" fmla="*/ 3571410 w 4895385"/>
              <a:gd name="connsiteY1" fmla="*/ 9525 h 6858000"/>
              <a:gd name="connsiteX2" fmla="*/ 4895385 w 4895385"/>
              <a:gd name="connsiteY2" fmla="*/ 6858000 h 6858000"/>
              <a:gd name="connsiteX3" fmla="*/ 0 w 4895385"/>
              <a:gd name="connsiteY3" fmla="*/ 6858000 h 6858000"/>
              <a:gd name="connsiteX4" fmla="*/ 0 w 4895385"/>
              <a:gd name="connsiteY4" fmla="*/ 0 h 6858000"/>
              <a:gd name="connsiteX0" fmla="*/ 0 w 4895385"/>
              <a:gd name="connsiteY0" fmla="*/ 0 h 6858000"/>
              <a:gd name="connsiteX1" fmla="*/ 3591598 w 4895385"/>
              <a:gd name="connsiteY1" fmla="*/ 50196 h 6858000"/>
              <a:gd name="connsiteX2" fmla="*/ 4895385 w 4895385"/>
              <a:gd name="connsiteY2" fmla="*/ 6858000 h 6858000"/>
              <a:gd name="connsiteX3" fmla="*/ 0 w 4895385"/>
              <a:gd name="connsiteY3" fmla="*/ 6858000 h 6858000"/>
              <a:gd name="connsiteX4" fmla="*/ 0 w 4895385"/>
              <a:gd name="connsiteY4" fmla="*/ 0 h 6858000"/>
              <a:gd name="connsiteX0" fmla="*/ 4514 w 4895385"/>
              <a:gd name="connsiteY0" fmla="*/ 4372 h 6807804"/>
              <a:gd name="connsiteX1" fmla="*/ 3591598 w 4895385"/>
              <a:gd name="connsiteY1" fmla="*/ 0 h 6807804"/>
              <a:gd name="connsiteX2" fmla="*/ 4895385 w 4895385"/>
              <a:gd name="connsiteY2" fmla="*/ 6807804 h 6807804"/>
              <a:gd name="connsiteX3" fmla="*/ 0 w 4895385"/>
              <a:gd name="connsiteY3" fmla="*/ 6807804 h 6807804"/>
              <a:gd name="connsiteX4" fmla="*/ 4514 w 4895385"/>
              <a:gd name="connsiteY4" fmla="*/ 4372 h 6807804"/>
              <a:gd name="connsiteX0" fmla="*/ 13543 w 4895385"/>
              <a:gd name="connsiteY0" fmla="*/ 54393 h 6807804"/>
              <a:gd name="connsiteX1" fmla="*/ 3591598 w 4895385"/>
              <a:gd name="connsiteY1" fmla="*/ 0 h 6807804"/>
              <a:gd name="connsiteX2" fmla="*/ 4895385 w 4895385"/>
              <a:gd name="connsiteY2" fmla="*/ 6807804 h 6807804"/>
              <a:gd name="connsiteX3" fmla="*/ 0 w 4895385"/>
              <a:gd name="connsiteY3" fmla="*/ 6807804 h 6807804"/>
              <a:gd name="connsiteX4" fmla="*/ 13543 w 4895385"/>
              <a:gd name="connsiteY4" fmla="*/ 54393 h 6807804"/>
              <a:gd name="connsiteX0" fmla="*/ 200 w 4900099"/>
              <a:gd name="connsiteY0" fmla="*/ 22561 h 6807804"/>
              <a:gd name="connsiteX1" fmla="*/ 3596312 w 4900099"/>
              <a:gd name="connsiteY1" fmla="*/ 0 h 6807804"/>
              <a:gd name="connsiteX2" fmla="*/ 4900099 w 4900099"/>
              <a:gd name="connsiteY2" fmla="*/ 6807804 h 6807804"/>
              <a:gd name="connsiteX3" fmla="*/ 4714 w 4900099"/>
              <a:gd name="connsiteY3" fmla="*/ 6807804 h 6807804"/>
              <a:gd name="connsiteX4" fmla="*/ 200 w 4900099"/>
              <a:gd name="connsiteY4" fmla="*/ 22561 h 6807804"/>
              <a:gd name="connsiteX0" fmla="*/ 200 w 4900099"/>
              <a:gd name="connsiteY0" fmla="*/ 18014 h 6807804"/>
              <a:gd name="connsiteX1" fmla="*/ 3596312 w 4900099"/>
              <a:gd name="connsiteY1" fmla="*/ 0 h 6807804"/>
              <a:gd name="connsiteX2" fmla="*/ 4900099 w 4900099"/>
              <a:gd name="connsiteY2" fmla="*/ 6807804 h 6807804"/>
              <a:gd name="connsiteX3" fmla="*/ 4714 w 4900099"/>
              <a:gd name="connsiteY3" fmla="*/ 6807804 h 6807804"/>
              <a:gd name="connsiteX4" fmla="*/ 200 w 4900099"/>
              <a:gd name="connsiteY4" fmla="*/ 18014 h 6807804"/>
              <a:gd name="connsiteX0" fmla="*/ 200 w 4900099"/>
              <a:gd name="connsiteY0" fmla="*/ 0 h 6789790"/>
              <a:gd name="connsiteX1" fmla="*/ 3596312 w 4900099"/>
              <a:gd name="connsiteY1" fmla="*/ 175 h 6789790"/>
              <a:gd name="connsiteX2" fmla="*/ 4900099 w 4900099"/>
              <a:gd name="connsiteY2" fmla="*/ 6789790 h 6789790"/>
              <a:gd name="connsiteX3" fmla="*/ 4714 w 4900099"/>
              <a:gd name="connsiteY3" fmla="*/ 6789790 h 6789790"/>
              <a:gd name="connsiteX4" fmla="*/ 200 w 4900099"/>
              <a:gd name="connsiteY4" fmla="*/ 0 h 6789790"/>
              <a:gd name="connsiteX0" fmla="*/ 366 w 4900265"/>
              <a:gd name="connsiteY0" fmla="*/ 0 h 6789790"/>
              <a:gd name="connsiteX1" fmla="*/ 3596478 w 4900265"/>
              <a:gd name="connsiteY1" fmla="*/ 175 h 6789790"/>
              <a:gd name="connsiteX2" fmla="*/ 4900265 w 4900265"/>
              <a:gd name="connsiteY2" fmla="*/ 6789790 h 6789790"/>
              <a:gd name="connsiteX3" fmla="*/ 1065 w 4900265"/>
              <a:gd name="connsiteY3" fmla="*/ 6782055 h 6789790"/>
              <a:gd name="connsiteX4" fmla="*/ 366 w 4900265"/>
              <a:gd name="connsiteY4" fmla="*/ 0 h 6789790"/>
              <a:gd name="connsiteX0" fmla="*/ 366 w 4900265"/>
              <a:gd name="connsiteY0" fmla="*/ 0 h 6789790"/>
              <a:gd name="connsiteX1" fmla="*/ 3596478 w 4900265"/>
              <a:gd name="connsiteY1" fmla="*/ 175 h 6789790"/>
              <a:gd name="connsiteX2" fmla="*/ 4900265 w 4900265"/>
              <a:gd name="connsiteY2" fmla="*/ 6789790 h 6789790"/>
              <a:gd name="connsiteX3" fmla="*/ 1065 w 4900265"/>
              <a:gd name="connsiteY3" fmla="*/ 6782055 h 6789790"/>
              <a:gd name="connsiteX4" fmla="*/ 366 w 4900265"/>
              <a:gd name="connsiteY4" fmla="*/ 0 h 6789790"/>
              <a:gd name="connsiteX0" fmla="*/ 6934 w 4906833"/>
              <a:gd name="connsiteY0" fmla="*/ 0 h 6789790"/>
              <a:gd name="connsiteX1" fmla="*/ 3603046 w 4906833"/>
              <a:gd name="connsiteY1" fmla="*/ 175 h 6789790"/>
              <a:gd name="connsiteX2" fmla="*/ 4906833 w 4906833"/>
              <a:gd name="connsiteY2" fmla="*/ 6789790 h 6789790"/>
              <a:gd name="connsiteX3" fmla="*/ 0 w 4906833"/>
              <a:gd name="connsiteY3" fmla="*/ 6785923 h 6789790"/>
              <a:gd name="connsiteX4" fmla="*/ 6934 w 4906833"/>
              <a:gd name="connsiteY4" fmla="*/ 0 h 6789790"/>
              <a:gd name="connsiteX0" fmla="*/ 6934 w 4906833"/>
              <a:gd name="connsiteY0" fmla="*/ 0 h 6789790"/>
              <a:gd name="connsiteX1" fmla="*/ 3603046 w 4906833"/>
              <a:gd name="connsiteY1" fmla="*/ 175 h 6789790"/>
              <a:gd name="connsiteX2" fmla="*/ 4906833 w 4906833"/>
              <a:gd name="connsiteY2" fmla="*/ 6789790 h 6789790"/>
              <a:gd name="connsiteX3" fmla="*/ 0 w 4906833"/>
              <a:gd name="connsiteY3" fmla="*/ 6785923 h 6789790"/>
              <a:gd name="connsiteX4" fmla="*/ 6934 w 4906833"/>
              <a:gd name="connsiteY4" fmla="*/ 0 h 6789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33" h="6789790">
                <a:moveTo>
                  <a:pt x="6934" y="0"/>
                </a:moveTo>
                <a:lnTo>
                  <a:pt x="3603046" y="175"/>
                </a:lnTo>
                <a:lnTo>
                  <a:pt x="4906833" y="6789790"/>
                </a:lnTo>
                <a:lnTo>
                  <a:pt x="0" y="6785923"/>
                </a:lnTo>
                <a:cubicBezTo>
                  <a:pt x="1505" y="4518112"/>
                  <a:pt x="5429" y="2267811"/>
                  <a:pt x="6934" y="0"/>
                </a:cubicBezTo>
                <a:close/>
              </a:path>
            </a:pathLst>
          </a:custGeom>
          <a:solidFill>
            <a:srgbClr val="5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Picture 50" descr="A picture containing object, honeycomb, light, ball&#10;&#10;Description automatically generated">
            <a:extLst>
              <a:ext uri="{FF2B5EF4-FFF2-40B4-BE49-F238E27FC236}">
                <a16:creationId xmlns:a16="http://schemas.microsoft.com/office/drawing/2014/main" id="{C6F5C242-34A6-3805-6A9B-FC8B5A2A734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408345" y="-233363"/>
            <a:ext cx="6141637" cy="4718961"/>
          </a:xfrm>
          <a:prstGeom prst="rect">
            <a:avLst/>
          </a:prstGeom>
        </p:spPr>
      </p:pic>
      <p:pic>
        <p:nvPicPr>
          <p:cNvPr id="4" name="Graphic 49">
            <a:extLst>
              <a:ext uri="{FF2B5EF4-FFF2-40B4-BE49-F238E27FC236}">
                <a16:creationId xmlns:a16="http://schemas.microsoft.com/office/drawing/2014/main" id="{CFB2CC18-B262-DF21-98DB-ACDEBE622B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94982" y="5994642"/>
            <a:ext cx="1780317" cy="447566"/>
          </a:xfrm>
          <a:prstGeom prst="rect">
            <a:avLst/>
          </a:prstGeom>
        </p:spPr>
      </p:pic>
    </p:spTree>
    <p:extLst>
      <p:ext uri="{BB962C8B-B14F-4D97-AF65-F5344CB8AC3E}">
        <p14:creationId xmlns:p14="http://schemas.microsoft.com/office/powerpoint/2010/main" val="3249994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andel">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0D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3" name="Graphic 2" descr="Woman with solid fill">
            <a:extLst>
              <a:ext uri="{FF2B5EF4-FFF2-40B4-BE49-F238E27FC236}">
                <a16:creationId xmlns:a16="http://schemas.microsoft.com/office/drawing/2014/main" id="{9C9E6014-D629-25F2-287A-811ECBD4CC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76035" y="2605907"/>
            <a:ext cx="3027135" cy="3027135"/>
          </a:xfrm>
          <a:prstGeom prst="rect">
            <a:avLst/>
          </a:prstGeom>
        </p:spPr>
      </p:pic>
      <p:pic>
        <p:nvPicPr>
          <p:cNvPr id="4" name="Graphic 3" descr="Man with solid fill">
            <a:extLst>
              <a:ext uri="{FF2B5EF4-FFF2-40B4-BE49-F238E27FC236}">
                <a16:creationId xmlns:a16="http://schemas.microsoft.com/office/drawing/2014/main" id="{E7B6F654-81DD-F865-801E-DC2B080815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24300" y="2599587"/>
            <a:ext cx="3027135" cy="3027135"/>
          </a:xfrm>
          <a:prstGeom prst="rect">
            <a:avLst/>
          </a:prstGeom>
        </p:spPr>
      </p:pic>
      <p:pic>
        <p:nvPicPr>
          <p:cNvPr id="5" name="Graphic 4" descr="Woman with solid fill">
            <a:extLst>
              <a:ext uri="{FF2B5EF4-FFF2-40B4-BE49-F238E27FC236}">
                <a16:creationId xmlns:a16="http://schemas.microsoft.com/office/drawing/2014/main" id="{0B142167-F3D6-7396-AED3-E257E2A5E1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2565" y="2593267"/>
            <a:ext cx="3027135" cy="3027135"/>
          </a:xfrm>
          <a:prstGeom prst="rect">
            <a:avLst/>
          </a:prstGeom>
        </p:spPr>
      </p:pic>
      <p:pic>
        <p:nvPicPr>
          <p:cNvPr id="7" name="Graphic 6" descr="Man with solid fill">
            <a:extLst>
              <a:ext uri="{FF2B5EF4-FFF2-40B4-BE49-F238E27FC236}">
                <a16:creationId xmlns:a16="http://schemas.microsoft.com/office/drawing/2014/main" id="{55D1BB92-F04B-9745-AC4D-3DE16377FF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88484" y="2586947"/>
            <a:ext cx="3027135" cy="3027135"/>
          </a:xfrm>
          <a:prstGeom prst="rect">
            <a:avLst/>
          </a:prstGeom>
        </p:spPr>
      </p:pic>
      <p:pic>
        <p:nvPicPr>
          <p:cNvPr id="9" name="Graphic 49">
            <a:extLst>
              <a:ext uri="{FF2B5EF4-FFF2-40B4-BE49-F238E27FC236}">
                <a16:creationId xmlns:a16="http://schemas.microsoft.com/office/drawing/2014/main" id="{F649CE2A-454A-1B5F-96C0-E12CCB7D9B3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4982" y="5994642"/>
            <a:ext cx="1780317" cy="447566"/>
          </a:xfrm>
          <a:prstGeom prst="rect">
            <a:avLst/>
          </a:prstGeom>
        </p:spPr>
      </p:pic>
    </p:spTree>
    <p:extLst>
      <p:ext uri="{BB962C8B-B14F-4D97-AF65-F5344CB8AC3E}">
        <p14:creationId xmlns:p14="http://schemas.microsoft.com/office/powerpoint/2010/main" val="2762914861"/>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citat och cirkelbi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31F89B6C-5364-4AF9-A8AA-643D945DA99B}"/>
              </a:ext>
            </a:extLst>
          </p:cNvPr>
          <p:cNvSpPr txBox="1"/>
          <p:nvPr userDrawn="1"/>
        </p:nvSpPr>
        <p:spPr>
          <a:xfrm>
            <a:off x="-289367" y="3842795"/>
            <a:ext cx="184731" cy="369332"/>
          </a:xfrm>
          <a:prstGeom prst="rect">
            <a:avLst/>
          </a:prstGeom>
          <a:noFill/>
        </p:spPr>
        <p:txBody>
          <a:bodyPr wrap="none" rtlCol="0">
            <a:spAutoFit/>
          </a:bodyPr>
          <a:lstStyle/>
          <a:p>
            <a:endParaRPr lang="sv-SE"/>
          </a:p>
        </p:txBody>
      </p:sp>
      <p:pic>
        <p:nvPicPr>
          <p:cNvPr id="7" name="Graphic 33">
            <a:extLst>
              <a:ext uri="{FF2B5EF4-FFF2-40B4-BE49-F238E27FC236}">
                <a16:creationId xmlns:a16="http://schemas.microsoft.com/office/drawing/2014/main" id="{371AEBCE-FA60-4EA7-90BE-CD27CD357D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cxnSp>
        <p:nvCxnSpPr>
          <p:cNvPr id="10" name="Rak 8">
            <a:extLst>
              <a:ext uri="{FF2B5EF4-FFF2-40B4-BE49-F238E27FC236}">
                <a16:creationId xmlns:a16="http://schemas.microsoft.com/office/drawing/2014/main" id="{E5988FE7-60E0-4033-9357-0A478DBA6E3A}"/>
              </a:ext>
            </a:extLst>
          </p:cNvPr>
          <p:cNvCxnSpPr/>
          <p:nvPr userDrawn="1"/>
        </p:nvCxnSpPr>
        <p:spPr>
          <a:xfrm>
            <a:off x="6493635" y="5023473"/>
            <a:ext cx="38333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tshållare för text 32">
            <a:extLst>
              <a:ext uri="{FF2B5EF4-FFF2-40B4-BE49-F238E27FC236}">
                <a16:creationId xmlns:a16="http://schemas.microsoft.com/office/drawing/2014/main" id="{D91735EA-C66B-868A-FFA0-C07009F16981}"/>
              </a:ext>
            </a:extLst>
          </p:cNvPr>
          <p:cNvSpPr>
            <a:spLocks noGrp="1"/>
          </p:cNvSpPr>
          <p:nvPr>
            <p:ph type="body" sz="quarter" idx="21"/>
          </p:nvPr>
        </p:nvSpPr>
        <p:spPr>
          <a:xfrm>
            <a:off x="6493635" y="5230864"/>
            <a:ext cx="2739839" cy="230832"/>
          </a:xfrm>
          <a:noFill/>
          <a:ln>
            <a:noFill/>
          </a:ln>
        </p:spPr>
        <p:style>
          <a:lnRef idx="2">
            <a:schemeClr val="accent5"/>
          </a:lnRef>
          <a:fillRef idx="1">
            <a:schemeClr val="lt1"/>
          </a:fillRef>
          <a:effectRef idx="0">
            <a:schemeClr val="accent5"/>
          </a:effectRef>
          <a:fontRef idx="none"/>
        </p:style>
        <p:txBody>
          <a:bodyPr wrap="square" lIns="0" anchor="ctr">
            <a:spAutoFit/>
          </a:bodyPr>
          <a:lstStyle>
            <a:lvl1pPr marL="0" indent="0" algn="l">
              <a:buNone/>
              <a:defRPr sz="1000" b="0" i="0" baseline="0">
                <a:solidFill>
                  <a:schemeClr val="tx1"/>
                </a:solidFill>
                <a:latin typeface="Arial Nova Light" panose="020B0304020202020204" pitchFamily="34" charset="0"/>
                <a:ea typeface="Arial Nova Light" panose="020B0304020202020204" pitchFamily="34" charset="0"/>
                <a:cs typeface="Arial Nova Light" panose="020B03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2" name="Platshållare för bild 9">
            <a:extLst>
              <a:ext uri="{FF2B5EF4-FFF2-40B4-BE49-F238E27FC236}">
                <a16:creationId xmlns:a16="http://schemas.microsoft.com/office/drawing/2014/main" id="{B91E61F6-DA4E-0FF7-04F8-A6FB93B4B831}"/>
              </a:ext>
            </a:extLst>
          </p:cNvPr>
          <p:cNvSpPr>
            <a:spLocks noGrp="1" noChangeAspect="1"/>
          </p:cNvSpPr>
          <p:nvPr>
            <p:ph type="pic" sz="quarter" idx="11"/>
          </p:nvPr>
        </p:nvSpPr>
        <p:spPr>
          <a:xfrm>
            <a:off x="1343472" y="1916832"/>
            <a:ext cx="3933370" cy="3930907"/>
          </a:xfrm>
          <a:prstGeom prst="ellipse">
            <a:avLst/>
          </a:prstGeom>
          <a:solidFill>
            <a:schemeClr val="accent4">
              <a:lumMod val="75000"/>
            </a:schemeClr>
          </a:solidFill>
        </p:spPr>
        <p:txBody>
          <a:bodyPr anchor="ctr">
            <a:normAutofit/>
          </a:bodyPr>
          <a:lstStyle>
            <a:lvl1pPr marL="0" indent="0" algn="ctr">
              <a:buNone/>
              <a:defRPr sz="1800">
                <a:solidFill>
                  <a:schemeClr val="accent4"/>
                </a:solidFill>
              </a:defRPr>
            </a:lvl1pPr>
          </a:lstStyle>
          <a:p>
            <a:r>
              <a:rPr lang="en-US"/>
              <a:t>Click icon to add picture</a:t>
            </a:r>
            <a:endParaRPr lang="sv-SE"/>
          </a:p>
        </p:txBody>
      </p:sp>
      <p:sp>
        <p:nvSpPr>
          <p:cNvPr id="16" name="Text Placeholder 15">
            <a:extLst>
              <a:ext uri="{FF2B5EF4-FFF2-40B4-BE49-F238E27FC236}">
                <a16:creationId xmlns:a16="http://schemas.microsoft.com/office/drawing/2014/main" id="{E1B28273-C496-51E9-03E9-EE4EED686A59}"/>
              </a:ext>
            </a:extLst>
          </p:cNvPr>
          <p:cNvSpPr>
            <a:spLocks noGrp="1"/>
          </p:cNvSpPr>
          <p:nvPr>
            <p:ph type="body" sz="quarter" idx="22"/>
          </p:nvPr>
        </p:nvSpPr>
        <p:spPr>
          <a:xfrm>
            <a:off x="6493635" y="3429001"/>
            <a:ext cx="3933825" cy="1490778"/>
          </a:xfrm>
          <a:prstGeom prst="rect">
            <a:avLst/>
          </a:prstGeom>
        </p:spPr>
        <p:txBody>
          <a:bodyPr/>
          <a:lstStyle>
            <a:lvl1pPr marL="0" indent="0">
              <a:buNone/>
              <a:defRPr sz="1600" i="1">
                <a:latin typeface="Arial Nova Light" panose="020B03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62187150"/>
      </p:ext>
    </p:extLst>
  </p:cSld>
  <p:clrMapOvr>
    <a:masterClrMapping/>
  </p:clrMapOvr>
  <p:extLst>
    <p:ext uri="{DCECCB84-F9BA-43D5-87BE-67443E8EF086}">
      <p15:sldGuideLst xmlns:p15="http://schemas.microsoft.com/office/powerpoint/2012/main">
        <p15:guide id="2" pos="735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9_citat och helbild">
    <p:spTree>
      <p:nvGrpSpPr>
        <p:cNvPr id="1" name=""/>
        <p:cNvGrpSpPr/>
        <p:nvPr/>
      </p:nvGrpSpPr>
      <p:grpSpPr>
        <a:xfrm>
          <a:off x="0" y="0"/>
          <a:ext cx="0" cy="0"/>
          <a:chOff x="0" y="0"/>
          <a:chExt cx="0" cy="0"/>
        </a:xfrm>
      </p:grpSpPr>
      <p:sp>
        <p:nvSpPr>
          <p:cNvPr id="13" name="Rectangle 37">
            <a:extLst>
              <a:ext uri="{FF2B5EF4-FFF2-40B4-BE49-F238E27FC236}">
                <a16:creationId xmlns:a16="http://schemas.microsoft.com/office/drawing/2014/main" id="{3CADEC8E-4690-AD12-CB91-814A42C37146}"/>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 name="Picture Placeholder 2">
            <a:extLst>
              <a:ext uri="{FF2B5EF4-FFF2-40B4-BE49-F238E27FC236}">
                <a16:creationId xmlns:a16="http://schemas.microsoft.com/office/drawing/2014/main" id="{A28344D6-58FC-8076-3F6E-A462EBF733CA}"/>
              </a:ext>
            </a:extLst>
          </p:cNvPr>
          <p:cNvSpPr>
            <a:spLocks noGrp="1"/>
          </p:cNvSpPr>
          <p:nvPr>
            <p:ph type="pic" sz="quarter" idx="10"/>
          </p:nvPr>
        </p:nvSpPr>
        <p:spPr>
          <a:xfrm>
            <a:off x="182880" y="174567"/>
            <a:ext cx="11829011" cy="6500553"/>
          </a:xfrm>
          <a:prstGeom prst="rect">
            <a:avLst/>
          </a:prstGeom>
        </p:spPr>
        <p:txBody>
          <a:bodyPr/>
          <a:lstStyle/>
          <a:p>
            <a:r>
              <a:rPr lang="en-US"/>
              <a:t>Click icon to add picture</a:t>
            </a:r>
            <a:endParaRPr lang="sv-SE" dirty="0"/>
          </a:p>
        </p:txBody>
      </p:sp>
      <p:sp>
        <p:nvSpPr>
          <p:cNvPr id="8" name="textruta 9">
            <a:extLst>
              <a:ext uri="{FF2B5EF4-FFF2-40B4-BE49-F238E27FC236}">
                <a16:creationId xmlns:a16="http://schemas.microsoft.com/office/drawing/2014/main" id="{E73CACEB-27CD-C563-EAB0-A71B75719D69}"/>
              </a:ext>
            </a:extLst>
          </p:cNvPr>
          <p:cNvSpPr txBox="1"/>
          <p:nvPr/>
        </p:nvSpPr>
        <p:spPr>
          <a:xfrm>
            <a:off x="648105" y="2533522"/>
            <a:ext cx="2302979" cy="2646878"/>
          </a:xfrm>
          <a:prstGeom prst="rect">
            <a:avLst/>
          </a:prstGeom>
          <a:noFill/>
        </p:spPr>
        <p:txBody>
          <a:bodyPr wrap="square" rtlCol="0">
            <a:spAutoFit/>
          </a:bodyPr>
          <a:lstStyle/>
          <a:p>
            <a:r>
              <a:rPr lang="sv-SE" sz="16600" dirty="0">
                <a:solidFill>
                  <a:schemeClr val="accent5"/>
                </a:solidFill>
                <a:latin typeface="+mj-lt"/>
              </a:rPr>
              <a:t>”</a:t>
            </a:r>
          </a:p>
        </p:txBody>
      </p:sp>
      <p:sp>
        <p:nvSpPr>
          <p:cNvPr id="10" name="Text Placeholder 9">
            <a:extLst>
              <a:ext uri="{FF2B5EF4-FFF2-40B4-BE49-F238E27FC236}">
                <a16:creationId xmlns:a16="http://schemas.microsoft.com/office/drawing/2014/main" id="{F7DF1410-98BA-514B-D173-8CD8FE108CFF}"/>
              </a:ext>
            </a:extLst>
          </p:cNvPr>
          <p:cNvSpPr>
            <a:spLocks noGrp="1"/>
          </p:cNvSpPr>
          <p:nvPr>
            <p:ph type="body" sz="quarter" idx="11"/>
          </p:nvPr>
        </p:nvSpPr>
        <p:spPr>
          <a:xfrm>
            <a:off x="803275" y="800100"/>
            <a:ext cx="9896475" cy="796925"/>
          </a:xfrm>
          <a:prstGeom prst="rect">
            <a:avLst/>
          </a:prstGeom>
        </p:spPr>
        <p:txBody>
          <a:bodyPr/>
          <a:lstStyle>
            <a:lvl1pPr marL="0" indent="0" algn="l" defTabSz="914400" rtl="0" eaLnBrk="1" latinLnBrk="0" hangingPunct="1">
              <a:lnSpc>
                <a:spcPct val="100000"/>
              </a:lnSpc>
              <a:spcBef>
                <a:spcPct val="0"/>
              </a:spcBef>
              <a:buNone/>
              <a:defRPr lang="en-US" sz="3600" b="1" i="0" kern="1200" dirty="0" smtClean="0">
                <a:solidFill>
                  <a:schemeClr val="bg1"/>
                </a:solidFill>
                <a:latin typeface="+mj-lt"/>
                <a:ea typeface="+mj-ea"/>
                <a:cs typeface="+mj-cs"/>
              </a:defRPr>
            </a:lvl1pPr>
            <a:lvl2pPr marL="457200" indent="0">
              <a:buNone/>
              <a:defRPr/>
            </a:lvl2pPr>
          </a:lstStyle>
          <a:p>
            <a:pPr lvl="0"/>
            <a:r>
              <a:rPr lang="en-US"/>
              <a:t>Click to edit Master text styles</a:t>
            </a:r>
          </a:p>
        </p:txBody>
      </p:sp>
      <p:sp>
        <p:nvSpPr>
          <p:cNvPr id="11" name="Text Placeholder 15">
            <a:extLst>
              <a:ext uri="{FF2B5EF4-FFF2-40B4-BE49-F238E27FC236}">
                <a16:creationId xmlns:a16="http://schemas.microsoft.com/office/drawing/2014/main" id="{A5F7CB21-66A1-BDB4-D10C-2773CC964276}"/>
              </a:ext>
            </a:extLst>
          </p:cNvPr>
          <p:cNvSpPr>
            <a:spLocks noGrp="1"/>
          </p:cNvSpPr>
          <p:nvPr>
            <p:ph type="body" sz="quarter" idx="22"/>
          </p:nvPr>
        </p:nvSpPr>
        <p:spPr>
          <a:xfrm>
            <a:off x="1614138" y="3111572"/>
            <a:ext cx="3933825" cy="1490778"/>
          </a:xfrm>
          <a:prstGeom prst="rect">
            <a:avLst/>
          </a:prstGeom>
        </p:spPr>
        <p:txBody>
          <a:bodyPr/>
          <a:lstStyle>
            <a:lvl1pPr marL="0" indent="0">
              <a:buNone/>
              <a:defRPr sz="1600" i="1">
                <a:solidFill>
                  <a:schemeClr val="bg1"/>
                </a:solidFill>
                <a:latin typeface="Arial Nova Light" panose="020B0304020202020204" pitchFamily="34" charset="0"/>
              </a:defRPr>
            </a:lvl1pPr>
          </a:lstStyle>
          <a:p>
            <a:pPr lvl="0"/>
            <a:r>
              <a:rPr lang="en-US"/>
              <a:t>Click to edit Master text styles</a:t>
            </a:r>
          </a:p>
        </p:txBody>
      </p:sp>
      <p:sp>
        <p:nvSpPr>
          <p:cNvPr id="12" name="Platshållare för text 32">
            <a:extLst>
              <a:ext uri="{FF2B5EF4-FFF2-40B4-BE49-F238E27FC236}">
                <a16:creationId xmlns:a16="http://schemas.microsoft.com/office/drawing/2014/main" id="{4410F791-BF12-CEC3-28BE-287789E651DC}"/>
              </a:ext>
            </a:extLst>
          </p:cNvPr>
          <p:cNvSpPr>
            <a:spLocks noGrp="1"/>
          </p:cNvSpPr>
          <p:nvPr>
            <p:ph type="body" sz="quarter" idx="21"/>
          </p:nvPr>
        </p:nvSpPr>
        <p:spPr>
          <a:xfrm>
            <a:off x="1614138" y="4732433"/>
            <a:ext cx="2739839" cy="230832"/>
          </a:xfrm>
          <a:noFill/>
          <a:ln>
            <a:noFill/>
          </a:ln>
        </p:spPr>
        <p:style>
          <a:lnRef idx="2">
            <a:schemeClr val="accent5"/>
          </a:lnRef>
          <a:fillRef idx="1">
            <a:schemeClr val="lt1"/>
          </a:fillRef>
          <a:effectRef idx="0">
            <a:schemeClr val="accent5"/>
          </a:effectRef>
          <a:fontRef idx="none"/>
        </p:style>
        <p:txBody>
          <a:bodyPr wrap="square" lIns="0" anchor="ctr">
            <a:spAutoFit/>
          </a:bodyPr>
          <a:lstStyle>
            <a:lvl1pPr marL="0" indent="0" algn="l">
              <a:buNone/>
              <a:defRPr sz="1000" b="0" i="0" baseline="0">
                <a:solidFill>
                  <a:schemeClr val="bg1"/>
                </a:solidFill>
                <a:latin typeface="Arial Nova Light" panose="020B0304020202020204" pitchFamily="34" charset="0"/>
                <a:ea typeface="Arial Nova Light" panose="020B0304020202020204" pitchFamily="34" charset="0"/>
                <a:cs typeface="Arial Nova Light" panose="020B03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Tree>
    <p:extLst>
      <p:ext uri="{BB962C8B-B14F-4D97-AF65-F5344CB8AC3E}">
        <p14:creationId xmlns:p14="http://schemas.microsoft.com/office/powerpoint/2010/main" val="136795569"/>
      </p:ext>
    </p:extLst>
  </p:cSld>
  <p:clrMapOvr>
    <a:masterClrMapping/>
  </p:clrMapOvr>
  <p:extLst>
    <p:ext uri="{DCECCB84-F9BA-43D5-87BE-67443E8EF086}">
      <p15:sldGuideLst xmlns:p15="http://schemas.microsoft.com/office/powerpoint/2012/main">
        <p15:guide id="1" pos="6743">
          <p15:clr>
            <a:srgbClr val="FBAE40"/>
          </p15:clr>
        </p15:guide>
        <p15:guide id="2" pos="506">
          <p15:clr>
            <a:srgbClr val="FBAE40"/>
          </p15:clr>
        </p15:guide>
        <p15:guide id="3" orient="horz" pos="5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fokusgrupper mörk">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7D4F2F5E-D19A-4006-A2DA-D7DB1274E715}"/>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1" name="Text Placeholder 10">
            <a:extLst>
              <a:ext uri="{FF2B5EF4-FFF2-40B4-BE49-F238E27FC236}">
                <a16:creationId xmlns:a16="http://schemas.microsoft.com/office/drawing/2014/main" id="{2A255DA5-8B94-81DB-0CAE-E1845C52BE46}"/>
              </a:ext>
            </a:extLst>
          </p:cNvPr>
          <p:cNvSpPr>
            <a:spLocks noGrp="1"/>
          </p:cNvSpPr>
          <p:nvPr>
            <p:ph type="body" sz="quarter" idx="10"/>
          </p:nvPr>
        </p:nvSpPr>
        <p:spPr>
          <a:xfrm>
            <a:off x="731838" y="1304925"/>
            <a:ext cx="7408862" cy="4940300"/>
          </a:xfrm>
          <a:prstGeom prst="rect">
            <a:avLst/>
          </a:prstGeom>
        </p:spPr>
        <p:txBody>
          <a:bodyPr/>
          <a:lstStyle>
            <a:lvl1pPr marL="0" indent="0">
              <a:buNone/>
              <a:defRPr sz="16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557EE4AD-6EF2-AB94-D3E6-995C479B587E}"/>
              </a:ext>
            </a:extLst>
          </p:cNvPr>
          <p:cNvSpPr>
            <a:spLocks noGrp="1"/>
          </p:cNvSpPr>
          <p:nvPr>
            <p:ph type="body" sz="quarter" idx="11"/>
          </p:nvPr>
        </p:nvSpPr>
        <p:spPr>
          <a:xfrm>
            <a:off x="8990291" y="799115"/>
            <a:ext cx="2363509" cy="1783146"/>
          </a:xfrm>
          <a:prstGeom prst="wedgeEllipseCallout">
            <a:avLst>
              <a:gd name="adj1" fmla="val -36925"/>
              <a:gd name="adj2" fmla="val 55693"/>
            </a:avLst>
          </a:prstGeom>
          <a:solidFill>
            <a:schemeClr val="accent5"/>
          </a:solidFill>
          <a:ln w="19050">
            <a:noFill/>
          </a:ln>
        </p:spPr>
        <p:txBody>
          <a:bodyPr/>
          <a:lstStyle>
            <a:lvl1pPr marL="0" indent="0">
              <a:buNone/>
              <a:defRPr sz="1100">
                <a:solidFill>
                  <a:schemeClr val="bg1"/>
                </a:solidFill>
                <a:latin typeface="+mj-lt"/>
              </a:defRPr>
            </a:lvl1pPr>
          </a:lstStyle>
          <a:p>
            <a:pPr lvl="0"/>
            <a:r>
              <a:rPr lang="en-US"/>
              <a:t>Click to edit Master text styles</a:t>
            </a:r>
          </a:p>
        </p:txBody>
      </p:sp>
      <p:sp>
        <p:nvSpPr>
          <p:cNvPr id="18" name="Text Placeholder 16">
            <a:extLst>
              <a:ext uri="{FF2B5EF4-FFF2-40B4-BE49-F238E27FC236}">
                <a16:creationId xmlns:a16="http://schemas.microsoft.com/office/drawing/2014/main" id="{B3FCD746-B0CF-0F7C-17E3-4D9C59FA1CA4}"/>
              </a:ext>
            </a:extLst>
          </p:cNvPr>
          <p:cNvSpPr>
            <a:spLocks noGrp="1"/>
          </p:cNvSpPr>
          <p:nvPr>
            <p:ph type="body" sz="quarter" idx="12"/>
          </p:nvPr>
        </p:nvSpPr>
        <p:spPr>
          <a:xfrm>
            <a:off x="8434846" y="3016251"/>
            <a:ext cx="3120272" cy="2102528"/>
          </a:xfrm>
          <a:prstGeom prst="wedgeEllipseCallout">
            <a:avLst>
              <a:gd name="adj1" fmla="val -20587"/>
              <a:gd name="adj2" fmla="val 63006"/>
            </a:avLst>
          </a:prstGeom>
          <a:solidFill>
            <a:schemeClr val="accent5"/>
          </a:solidFill>
          <a:ln w="19050">
            <a:noFill/>
          </a:ln>
        </p:spPr>
        <p:txBody>
          <a:bodyPr/>
          <a:lstStyle>
            <a:lvl1pPr marL="0" indent="0">
              <a:buNone/>
              <a:defRPr sz="1100">
                <a:solidFill>
                  <a:schemeClr val="bg1"/>
                </a:solidFill>
                <a:latin typeface="+mj-lt"/>
              </a:defRPr>
            </a:lvl1pPr>
          </a:lstStyle>
          <a:p>
            <a:pPr lvl="0"/>
            <a:r>
              <a:rPr lang="en-US"/>
              <a:t>Click to edit Master text styles</a:t>
            </a:r>
          </a:p>
        </p:txBody>
      </p:sp>
      <p:pic>
        <p:nvPicPr>
          <p:cNvPr id="3" name="Graphic 49">
            <a:extLst>
              <a:ext uri="{FF2B5EF4-FFF2-40B4-BE49-F238E27FC236}">
                <a16:creationId xmlns:a16="http://schemas.microsoft.com/office/drawing/2014/main" id="{419FEA43-C5A5-62F2-A714-A71D2BF17D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spTree>
    <p:extLst>
      <p:ext uri="{BB962C8B-B14F-4D97-AF65-F5344CB8AC3E}">
        <p14:creationId xmlns:p14="http://schemas.microsoft.com/office/powerpoint/2010/main" val="240162391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fokusgrupper">
    <p:spTree>
      <p:nvGrpSpPr>
        <p:cNvPr id="1" name=""/>
        <p:cNvGrpSpPr/>
        <p:nvPr/>
      </p:nvGrpSpPr>
      <p:grpSpPr>
        <a:xfrm>
          <a:off x="0" y="0"/>
          <a:ext cx="0" cy="0"/>
          <a:chOff x="0" y="0"/>
          <a:chExt cx="0" cy="0"/>
        </a:xfrm>
      </p:grpSpPr>
      <p:pic>
        <p:nvPicPr>
          <p:cNvPr id="2" name="Graphic 33">
            <a:extLst>
              <a:ext uri="{FF2B5EF4-FFF2-40B4-BE49-F238E27FC236}">
                <a16:creationId xmlns:a16="http://schemas.microsoft.com/office/drawing/2014/main" id="{D0725879-7C25-6451-2053-C3A0B4AE21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94982" y="5980370"/>
            <a:ext cx="1780317" cy="447566"/>
          </a:xfrm>
          <a:prstGeom prst="rect">
            <a:avLst/>
          </a:prstGeom>
        </p:spPr>
      </p:pic>
      <p:sp>
        <p:nvSpPr>
          <p:cNvPr id="11" name="Text Placeholder 10">
            <a:extLst>
              <a:ext uri="{FF2B5EF4-FFF2-40B4-BE49-F238E27FC236}">
                <a16:creationId xmlns:a16="http://schemas.microsoft.com/office/drawing/2014/main" id="{2A255DA5-8B94-81DB-0CAE-E1845C52BE46}"/>
              </a:ext>
            </a:extLst>
          </p:cNvPr>
          <p:cNvSpPr>
            <a:spLocks noGrp="1"/>
          </p:cNvSpPr>
          <p:nvPr>
            <p:ph type="body" sz="quarter" idx="10"/>
          </p:nvPr>
        </p:nvSpPr>
        <p:spPr>
          <a:xfrm>
            <a:off x="731838" y="1304925"/>
            <a:ext cx="7408862" cy="4940300"/>
          </a:xfrm>
          <a:prstGeom prst="rect">
            <a:avLst/>
          </a:prstGeom>
        </p:spPr>
        <p:txBody>
          <a:bodyPr/>
          <a:lstStyle>
            <a:lvl1pPr marL="0" indent="0">
              <a:buNone/>
              <a:defRPr sz="1600">
                <a:solidFill>
                  <a:schemeClr val="tx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557EE4AD-6EF2-AB94-D3E6-995C479B587E}"/>
              </a:ext>
            </a:extLst>
          </p:cNvPr>
          <p:cNvSpPr>
            <a:spLocks noGrp="1"/>
          </p:cNvSpPr>
          <p:nvPr>
            <p:ph type="body" sz="quarter" idx="11"/>
          </p:nvPr>
        </p:nvSpPr>
        <p:spPr>
          <a:xfrm>
            <a:off x="8990291" y="799115"/>
            <a:ext cx="2363509" cy="1783146"/>
          </a:xfrm>
          <a:prstGeom prst="wedgeEllipseCallout">
            <a:avLst>
              <a:gd name="adj1" fmla="val -36925"/>
              <a:gd name="adj2" fmla="val 55693"/>
            </a:avLst>
          </a:prstGeom>
          <a:solidFill>
            <a:schemeClr val="accent5"/>
          </a:solidFill>
          <a:ln w="19050">
            <a:solidFill>
              <a:schemeClr val="bg1"/>
            </a:solidFill>
          </a:ln>
        </p:spPr>
        <p:txBody>
          <a:bodyPr/>
          <a:lstStyle>
            <a:lvl1pPr marL="0" indent="0">
              <a:buNone/>
              <a:defRPr sz="1100">
                <a:solidFill>
                  <a:schemeClr val="bg1"/>
                </a:solidFill>
                <a:latin typeface="+mj-lt"/>
              </a:defRPr>
            </a:lvl1pPr>
          </a:lstStyle>
          <a:p>
            <a:pPr lvl="0"/>
            <a:r>
              <a:rPr lang="en-US"/>
              <a:t>Click to edit Master text styles</a:t>
            </a:r>
          </a:p>
        </p:txBody>
      </p:sp>
      <p:sp>
        <p:nvSpPr>
          <p:cNvPr id="18" name="Text Placeholder 16">
            <a:extLst>
              <a:ext uri="{FF2B5EF4-FFF2-40B4-BE49-F238E27FC236}">
                <a16:creationId xmlns:a16="http://schemas.microsoft.com/office/drawing/2014/main" id="{B3FCD746-B0CF-0F7C-17E3-4D9C59FA1CA4}"/>
              </a:ext>
            </a:extLst>
          </p:cNvPr>
          <p:cNvSpPr>
            <a:spLocks noGrp="1"/>
          </p:cNvSpPr>
          <p:nvPr>
            <p:ph type="body" sz="quarter" idx="12"/>
          </p:nvPr>
        </p:nvSpPr>
        <p:spPr>
          <a:xfrm>
            <a:off x="8434846" y="3016251"/>
            <a:ext cx="3120272" cy="2102528"/>
          </a:xfrm>
          <a:prstGeom prst="wedgeEllipseCallout">
            <a:avLst>
              <a:gd name="adj1" fmla="val -20587"/>
              <a:gd name="adj2" fmla="val 63006"/>
            </a:avLst>
          </a:prstGeom>
          <a:solidFill>
            <a:schemeClr val="accent5"/>
          </a:solidFill>
          <a:ln w="19050">
            <a:solidFill>
              <a:schemeClr val="bg1"/>
            </a:solidFill>
          </a:ln>
        </p:spPr>
        <p:txBody>
          <a:bodyPr/>
          <a:lstStyle>
            <a:lvl1pPr marL="0" indent="0">
              <a:buNone/>
              <a:defRPr sz="11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584935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fokusgrupp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968E5C4-C539-ACF7-6BC7-E5F5D33B0BE3}"/>
              </a:ext>
            </a:extLst>
          </p:cNvPr>
          <p:cNvSpPr/>
          <p:nvPr userDrawn="1"/>
        </p:nvSpPr>
        <p:spPr>
          <a:xfrm>
            <a:off x="2006826" y="1667660"/>
            <a:ext cx="3818766" cy="19818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 Placeholder 7">
            <a:extLst>
              <a:ext uri="{FF2B5EF4-FFF2-40B4-BE49-F238E27FC236}">
                <a16:creationId xmlns:a16="http://schemas.microsoft.com/office/drawing/2014/main" id="{BC67CD0E-47BF-26DF-8B67-C512C76DCA4E}"/>
              </a:ext>
            </a:extLst>
          </p:cNvPr>
          <p:cNvSpPr>
            <a:spLocks noGrp="1"/>
          </p:cNvSpPr>
          <p:nvPr>
            <p:ph type="body" sz="quarter" idx="10"/>
          </p:nvPr>
        </p:nvSpPr>
        <p:spPr>
          <a:xfrm>
            <a:off x="2071154" y="2127070"/>
            <a:ext cx="3666099" cy="1457701"/>
          </a:xfrm>
          <a:prstGeom prst="rect">
            <a:avLst/>
          </a:prstGeom>
          <a:noFill/>
        </p:spPr>
        <p:txBody>
          <a:bodyPr/>
          <a:lstStyle>
            <a:lvl1pPr marL="171450" indent="-171450">
              <a:buFont typeface="Arial" panose="020B0604020202020204" pitchFamily="34" charset="0"/>
              <a:buChar char="•"/>
              <a:defRPr sz="1000">
                <a:solidFill>
                  <a:schemeClr val="bg1"/>
                </a:solidFill>
              </a:defRPr>
            </a:lvl1pPr>
            <a:lvl2pPr marL="685800" indent="-228600">
              <a:buFont typeface="Arial" panose="020B0604020202020204" pitchFamily="34" charset="0"/>
              <a:buChar char="•"/>
              <a:defRPr sz="1000"/>
            </a:lvl2pPr>
          </a:lstStyle>
          <a:p>
            <a:pPr lvl="0"/>
            <a:r>
              <a:rPr lang="en-US"/>
              <a:t>Click to edit Master text styles</a:t>
            </a:r>
          </a:p>
        </p:txBody>
      </p:sp>
      <p:sp>
        <p:nvSpPr>
          <p:cNvPr id="16" name="Text Placeholder 15">
            <a:extLst>
              <a:ext uri="{FF2B5EF4-FFF2-40B4-BE49-F238E27FC236}">
                <a16:creationId xmlns:a16="http://schemas.microsoft.com/office/drawing/2014/main" id="{93C45D7C-1E70-62A2-9FA1-B7E6541C4228}"/>
              </a:ext>
            </a:extLst>
          </p:cNvPr>
          <p:cNvSpPr>
            <a:spLocks noGrp="1"/>
          </p:cNvSpPr>
          <p:nvPr>
            <p:ph type="body" sz="quarter" idx="14"/>
          </p:nvPr>
        </p:nvSpPr>
        <p:spPr>
          <a:xfrm>
            <a:off x="2071688" y="1756078"/>
            <a:ext cx="3665565" cy="282575"/>
          </a:xfrm>
          <a:prstGeom prst="rect">
            <a:avLst/>
          </a:prstGeom>
        </p:spPr>
        <p:txBody>
          <a:bodyPr/>
          <a:lstStyle>
            <a:lvl1pPr marL="0" indent="0">
              <a:buNone/>
              <a:defRPr sz="1200">
                <a:solidFill>
                  <a:schemeClr val="bg1"/>
                </a:solidFill>
              </a:defRPr>
            </a:lvl1pPr>
          </a:lstStyle>
          <a:p>
            <a:pPr lvl="0"/>
            <a:r>
              <a:rPr lang="en-US"/>
              <a:t>Click to edit Master text styles</a:t>
            </a:r>
          </a:p>
        </p:txBody>
      </p:sp>
      <p:sp>
        <p:nvSpPr>
          <p:cNvPr id="20" name="Rectangle 19">
            <a:extLst>
              <a:ext uri="{FF2B5EF4-FFF2-40B4-BE49-F238E27FC236}">
                <a16:creationId xmlns:a16="http://schemas.microsoft.com/office/drawing/2014/main" id="{2CEAB124-5725-AB53-6B8E-2909EF6AE3CB}"/>
              </a:ext>
            </a:extLst>
          </p:cNvPr>
          <p:cNvSpPr/>
          <p:nvPr userDrawn="1"/>
        </p:nvSpPr>
        <p:spPr>
          <a:xfrm>
            <a:off x="2006826" y="3752203"/>
            <a:ext cx="3818766" cy="19818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 Placeholder 7">
            <a:extLst>
              <a:ext uri="{FF2B5EF4-FFF2-40B4-BE49-F238E27FC236}">
                <a16:creationId xmlns:a16="http://schemas.microsoft.com/office/drawing/2014/main" id="{EF48A9B5-5DCF-FCEE-76E9-7BBD22FBD3CF}"/>
              </a:ext>
            </a:extLst>
          </p:cNvPr>
          <p:cNvSpPr>
            <a:spLocks noGrp="1"/>
          </p:cNvSpPr>
          <p:nvPr>
            <p:ph type="body" sz="quarter" idx="15"/>
          </p:nvPr>
        </p:nvSpPr>
        <p:spPr>
          <a:xfrm>
            <a:off x="2071154" y="4211613"/>
            <a:ext cx="3666099" cy="1457701"/>
          </a:xfrm>
          <a:prstGeom prst="rect">
            <a:avLst/>
          </a:prstGeom>
          <a:noFill/>
        </p:spPr>
        <p:txBody>
          <a:bodyPr/>
          <a:lstStyle>
            <a:lvl1pPr marL="171450" indent="-171450">
              <a:buFont typeface="Arial" panose="020B0604020202020204" pitchFamily="34" charset="0"/>
              <a:buChar char="•"/>
              <a:defRPr sz="1000">
                <a:solidFill>
                  <a:schemeClr val="bg1"/>
                </a:solidFill>
              </a:defRPr>
            </a:lvl1pPr>
            <a:lvl2pPr marL="685800" indent="-228600">
              <a:buFont typeface="Arial" panose="020B0604020202020204" pitchFamily="34" charset="0"/>
              <a:buChar char="•"/>
              <a:defRPr sz="1000"/>
            </a:lvl2pPr>
          </a:lstStyle>
          <a:p>
            <a:pPr lvl="0"/>
            <a:r>
              <a:rPr lang="en-US"/>
              <a:t>Click to edit Master text styles</a:t>
            </a:r>
          </a:p>
        </p:txBody>
      </p:sp>
      <p:sp>
        <p:nvSpPr>
          <p:cNvPr id="22" name="Text Placeholder 15">
            <a:extLst>
              <a:ext uri="{FF2B5EF4-FFF2-40B4-BE49-F238E27FC236}">
                <a16:creationId xmlns:a16="http://schemas.microsoft.com/office/drawing/2014/main" id="{EEAC8F75-7EBD-C937-1865-9218510656AF}"/>
              </a:ext>
            </a:extLst>
          </p:cNvPr>
          <p:cNvSpPr>
            <a:spLocks noGrp="1"/>
          </p:cNvSpPr>
          <p:nvPr>
            <p:ph type="body" sz="quarter" idx="16"/>
          </p:nvPr>
        </p:nvSpPr>
        <p:spPr>
          <a:xfrm>
            <a:off x="2071688" y="3840621"/>
            <a:ext cx="3665565" cy="282575"/>
          </a:xfrm>
          <a:prstGeom prst="rect">
            <a:avLst/>
          </a:prstGeom>
        </p:spPr>
        <p:txBody>
          <a:bodyPr/>
          <a:lstStyle>
            <a:lvl1pPr marL="0" indent="0">
              <a:buNone/>
              <a:defRPr sz="1200">
                <a:solidFill>
                  <a:schemeClr val="bg1"/>
                </a:solidFill>
              </a:defRPr>
            </a:lvl1pPr>
          </a:lstStyle>
          <a:p>
            <a:pPr lvl="0"/>
            <a:r>
              <a:rPr lang="en-US"/>
              <a:t>Click to edit Master text styles</a:t>
            </a:r>
          </a:p>
        </p:txBody>
      </p:sp>
      <p:sp>
        <p:nvSpPr>
          <p:cNvPr id="23" name="Rectangle 22">
            <a:extLst>
              <a:ext uri="{FF2B5EF4-FFF2-40B4-BE49-F238E27FC236}">
                <a16:creationId xmlns:a16="http://schemas.microsoft.com/office/drawing/2014/main" id="{81AB509B-6919-2511-8BDB-023F1BE55FC0}"/>
              </a:ext>
            </a:extLst>
          </p:cNvPr>
          <p:cNvSpPr/>
          <p:nvPr userDrawn="1"/>
        </p:nvSpPr>
        <p:spPr>
          <a:xfrm>
            <a:off x="6366410" y="1667660"/>
            <a:ext cx="3818766" cy="19818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 Placeholder 7">
            <a:extLst>
              <a:ext uri="{FF2B5EF4-FFF2-40B4-BE49-F238E27FC236}">
                <a16:creationId xmlns:a16="http://schemas.microsoft.com/office/drawing/2014/main" id="{D8706C22-7B18-8DC3-CA88-4FEC3D129297}"/>
              </a:ext>
            </a:extLst>
          </p:cNvPr>
          <p:cNvSpPr>
            <a:spLocks noGrp="1"/>
          </p:cNvSpPr>
          <p:nvPr>
            <p:ph type="body" sz="quarter" idx="17"/>
          </p:nvPr>
        </p:nvSpPr>
        <p:spPr>
          <a:xfrm>
            <a:off x="6430738" y="2127070"/>
            <a:ext cx="3666099" cy="1457701"/>
          </a:xfrm>
          <a:prstGeom prst="rect">
            <a:avLst/>
          </a:prstGeom>
          <a:noFill/>
        </p:spPr>
        <p:txBody>
          <a:bodyPr/>
          <a:lstStyle>
            <a:lvl1pPr marL="171450" indent="-171450">
              <a:buFont typeface="Arial" panose="020B0604020202020204" pitchFamily="34" charset="0"/>
              <a:buChar char="•"/>
              <a:defRPr sz="1000">
                <a:solidFill>
                  <a:schemeClr val="bg1"/>
                </a:solidFill>
              </a:defRPr>
            </a:lvl1pPr>
            <a:lvl2pPr marL="685800" indent="-228600">
              <a:buFont typeface="Arial" panose="020B0604020202020204" pitchFamily="34" charset="0"/>
              <a:buChar char="•"/>
              <a:defRPr sz="1000"/>
            </a:lvl2pPr>
          </a:lstStyle>
          <a:p>
            <a:pPr lvl="0"/>
            <a:r>
              <a:rPr lang="en-US"/>
              <a:t>Click to edit Master text styles</a:t>
            </a:r>
          </a:p>
        </p:txBody>
      </p:sp>
      <p:sp>
        <p:nvSpPr>
          <p:cNvPr id="25" name="Text Placeholder 15">
            <a:extLst>
              <a:ext uri="{FF2B5EF4-FFF2-40B4-BE49-F238E27FC236}">
                <a16:creationId xmlns:a16="http://schemas.microsoft.com/office/drawing/2014/main" id="{323FC34E-B3B1-06A8-7F64-B1C1B34B51F5}"/>
              </a:ext>
            </a:extLst>
          </p:cNvPr>
          <p:cNvSpPr>
            <a:spLocks noGrp="1"/>
          </p:cNvSpPr>
          <p:nvPr>
            <p:ph type="body" sz="quarter" idx="18"/>
          </p:nvPr>
        </p:nvSpPr>
        <p:spPr>
          <a:xfrm>
            <a:off x="6431272" y="1756078"/>
            <a:ext cx="3665565" cy="282575"/>
          </a:xfrm>
          <a:prstGeom prst="rect">
            <a:avLst/>
          </a:prstGeom>
        </p:spPr>
        <p:txBody>
          <a:bodyPr/>
          <a:lstStyle>
            <a:lvl1pPr marL="0" indent="0">
              <a:buNone/>
              <a:defRPr sz="1200">
                <a:solidFill>
                  <a:schemeClr val="bg1"/>
                </a:solidFill>
              </a:defRPr>
            </a:lvl1pPr>
          </a:lstStyle>
          <a:p>
            <a:pPr lvl="0"/>
            <a:r>
              <a:rPr lang="en-US"/>
              <a:t>Click to edit Master text styles</a:t>
            </a:r>
          </a:p>
        </p:txBody>
      </p:sp>
      <p:sp>
        <p:nvSpPr>
          <p:cNvPr id="26" name="Rectangle 25">
            <a:extLst>
              <a:ext uri="{FF2B5EF4-FFF2-40B4-BE49-F238E27FC236}">
                <a16:creationId xmlns:a16="http://schemas.microsoft.com/office/drawing/2014/main" id="{1E725B43-91CD-29EE-DAF8-D16AE645AEAA}"/>
              </a:ext>
            </a:extLst>
          </p:cNvPr>
          <p:cNvSpPr/>
          <p:nvPr userDrawn="1"/>
        </p:nvSpPr>
        <p:spPr>
          <a:xfrm>
            <a:off x="6366408" y="3752203"/>
            <a:ext cx="3818766" cy="19818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 Placeholder 7">
            <a:extLst>
              <a:ext uri="{FF2B5EF4-FFF2-40B4-BE49-F238E27FC236}">
                <a16:creationId xmlns:a16="http://schemas.microsoft.com/office/drawing/2014/main" id="{DE3661D6-73DD-26DB-72C0-E9CA96266094}"/>
              </a:ext>
            </a:extLst>
          </p:cNvPr>
          <p:cNvSpPr>
            <a:spLocks noGrp="1"/>
          </p:cNvSpPr>
          <p:nvPr>
            <p:ph type="body" sz="quarter" idx="19"/>
          </p:nvPr>
        </p:nvSpPr>
        <p:spPr>
          <a:xfrm>
            <a:off x="6430736" y="4211613"/>
            <a:ext cx="3666099" cy="1457701"/>
          </a:xfrm>
          <a:prstGeom prst="rect">
            <a:avLst/>
          </a:prstGeom>
          <a:noFill/>
        </p:spPr>
        <p:txBody>
          <a:bodyPr/>
          <a:lstStyle>
            <a:lvl1pPr marL="171450" indent="-171450">
              <a:buFont typeface="Arial" panose="020B0604020202020204" pitchFamily="34" charset="0"/>
              <a:buChar char="•"/>
              <a:defRPr sz="1000">
                <a:solidFill>
                  <a:schemeClr val="bg1"/>
                </a:solidFill>
              </a:defRPr>
            </a:lvl1pPr>
            <a:lvl2pPr marL="685800" indent="-228600">
              <a:buFont typeface="Arial" panose="020B0604020202020204" pitchFamily="34" charset="0"/>
              <a:buChar char="•"/>
              <a:defRPr sz="1000"/>
            </a:lvl2pPr>
          </a:lstStyle>
          <a:p>
            <a:pPr lvl="0"/>
            <a:r>
              <a:rPr lang="en-US"/>
              <a:t>Click to edit Master text styles</a:t>
            </a:r>
          </a:p>
        </p:txBody>
      </p:sp>
      <p:sp>
        <p:nvSpPr>
          <p:cNvPr id="28" name="Text Placeholder 15">
            <a:extLst>
              <a:ext uri="{FF2B5EF4-FFF2-40B4-BE49-F238E27FC236}">
                <a16:creationId xmlns:a16="http://schemas.microsoft.com/office/drawing/2014/main" id="{DA8EE043-66E1-D8E9-79EE-0813D6223E63}"/>
              </a:ext>
            </a:extLst>
          </p:cNvPr>
          <p:cNvSpPr>
            <a:spLocks noGrp="1"/>
          </p:cNvSpPr>
          <p:nvPr>
            <p:ph type="body" sz="quarter" idx="20"/>
          </p:nvPr>
        </p:nvSpPr>
        <p:spPr>
          <a:xfrm>
            <a:off x="6431270" y="3840621"/>
            <a:ext cx="3665565" cy="282575"/>
          </a:xfrm>
          <a:prstGeom prst="rect">
            <a:avLst/>
          </a:prstGeom>
        </p:spPr>
        <p:txBody>
          <a:bodyPr/>
          <a:lstStyle>
            <a:lvl1pPr marL="0" indent="0">
              <a:buNone/>
              <a:defRPr sz="1200">
                <a:solidFill>
                  <a:schemeClr val="bg1"/>
                </a:solidFill>
              </a:defRPr>
            </a:lvl1pPr>
          </a:lstStyle>
          <a:p>
            <a:pPr lvl="0"/>
            <a:r>
              <a:rPr lang="en-US"/>
              <a:t>Click to edit Master text styles</a:t>
            </a:r>
          </a:p>
        </p:txBody>
      </p:sp>
      <p:pic>
        <p:nvPicPr>
          <p:cNvPr id="29" name="Graphic 33">
            <a:extLst>
              <a:ext uri="{FF2B5EF4-FFF2-40B4-BE49-F238E27FC236}">
                <a16:creationId xmlns:a16="http://schemas.microsoft.com/office/drawing/2014/main" id="{501BD24F-3554-EE13-B369-AD7F99B2DB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3002726447"/>
      </p:ext>
    </p:extLst>
  </p:cSld>
  <p:clrMapOvr>
    <a:masterClrMapping/>
  </p:clrMapOvr>
  <p:extLst>
    <p:ext uri="{DCECCB84-F9BA-43D5-87BE-67443E8EF086}">
      <p15:sldGuideLst xmlns:p15="http://schemas.microsoft.com/office/powerpoint/2012/main">
        <p15:guide id="1" pos="3840">
          <p15:clr>
            <a:srgbClr val="FBAE40"/>
          </p15:clr>
        </p15:guide>
        <p15:guide id="2" orient="horz" pos="361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fokusgrupper mörk">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7D4F2F5E-D19A-4006-A2DA-D7DB1274E715}"/>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F20F1D58-2C53-04C2-010E-34B386DDCD48}"/>
              </a:ext>
            </a:extLst>
          </p:cNvPr>
          <p:cNvSpPr/>
          <p:nvPr userDrawn="1"/>
        </p:nvSpPr>
        <p:spPr>
          <a:xfrm>
            <a:off x="2006826" y="1667660"/>
            <a:ext cx="3818766" cy="19818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 Placeholder 7">
            <a:extLst>
              <a:ext uri="{FF2B5EF4-FFF2-40B4-BE49-F238E27FC236}">
                <a16:creationId xmlns:a16="http://schemas.microsoft.com/office/drawing/2014/main" id="{1D88730D-C65C-04E5-11BF-68F266C691C2}"/>
              </a:ext>
            </a:extLst>
          </p:cNvPr>
          <p:cNvSpPr>
            <a:spLocks noGrp="1"/>
          </p:cNvSpPr>
          <p:nvPr>
            <p:ph type="body" sz="quarter" idx="10"/>
          </p:nvPr>
        </p:nvSpPr>
        <p:spPr>
          <a:xfrm>
            <a:off x="2071154" y="2127070"/>
            <a:ext cx="3666099" cy="1457701"/>
          </a:xfrm>
          <a:prstGeom prst="rect">
            <a:avLst/>
          </a:prstGeom>
          <a:noFill/>
        </p:spPr>
        <p:txBody>
          <a:bodyPr/>
          <a:lstStyle>
            <a:lvl1pPr marL="171450" indent="-171450">
              <a:buFont typeface="Arial" panose="020B0604020202020204" pitchFamily="34" charset="0"/>
              <a:buChar char="•"/>
              <a:defRPr sz="1000">
                <a:solidFill>
                  <a:schemeClr val="bg1"/>
                </a:solidFill>
              </a:defRPr>
            </a:lvl1pPr>
            <a:lvl2pPr marL="685800" indent="-228600">
              <a:buFont typeface="Arial" panose="020B0604020202020204" pitchFamily="34" charset="0"/>
              <a:buChar char="•"/>
              <a:defRPr sz="1000"/>
            </a:lvl2pPr>
          </a:lstStyle>
          <a:p>
            <a:pPr lvl="0"/>
            <a:r>
              <a:rPr lang="en-US"/>
              <a:t>Click to edit Master text styles</a:t>
            </a:r>
          </a:p>
        </p:txBody>
      </p:sp>
      <p:sp>
        <p:nvSpPr>
          <p:cNvPr id="5" name="Text Placeholder 15">
            <a:extLst>
              <a:ext uri="{FF2B5EF4-FFF2-40B4-BE49-F238E27FC236}">
                <a16:creationId xmlns:a16="http://schemas.microsoft.com/office/drawing/2014/main" id="{98077721-A569-AFE1-CC97-403F390D0DFE}"/>
              </a:ext>
            </a:extLst>
          </p:cNvPr>
          <p:cNvSpPr>
            <a:spLocks noGrp="1"/>
          </p:cNvSpPr>
          <p:nvPr>
            <p:ph type="body" sz="quarter" idx="14"/>
          </p:nvPr>
        </p:nvSpPr>
        <p:spPr>
          <a:xfrm>
            <a:off x="2071688" y="1756078"/>
            <a:ext cx="3665565" cy="282575"/>
          </a:xfrm>
          <a:prstGeom prst="rect">
            <a:avLst/>
          </a:prstGeom>
        </p:spPr>
        <p:txBody>
          <a:bodyPr/>
          <a:lstStyle>
            <a:lvl1pPr marL="0" indent="0">
              <a:buNone/>
              <a:defRPr sz="1200">
                <a:solidFill>
                  <a:schemeClr val="bg1"/>
                </a:solidFill>
              </a:defRPr>
            </a:lvl1pPr>
          </a:lstStyle>
          <a:p>
            <a:pPr lvl="0"/>
            <a:r>
              <a:rPr lang="en-US"/>
              <a:t>Click to edit Master text styles</a:t>
            </a:r>
          </a:p>
        </p:txBody>
      </p:sp>
      <p:sp>
        <p:nvSpPr>
          <p:cNvPr id="6" name="Rectangle 5">
            <a:extLst>
              <a:ext uri="{FF2B5EF4-FFF2-40B4-BE49-F238E27FC236}">
                <a16:creationId xmlns:a16="http://schemas.microsoft.com/office/drawing/2014/main" id="{0139E12E-EAF4-CF47-1179-B5430F453107}"/>
              </a:ext>
            </a:extLst>
          </p:cNvPr>
          <p:cNvSpPr/>
          <p:nvPr userDrawn="1"/>
        </p:nvSpPr>
        <p:spPr>
          <a:xfrm>
            <a:off x="2006826" y="3752203"/>
            <a:ext cx="3818766" cy="19818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 Placeholder 7">
            <a:extLst>
              <a:ext uri="{FF2B5EF4-FFF2-40B4-BE49-F238E27FC236}">
                <a16:creationId xmlns:a16="http://schemas.microsoft.com/office/drawing/2014/main" id="{0BBC7741-81DD-5018-BDC8-9F48DD0AA7BA}"/>
              </a:ext>
            </a:extLst>
          </p:cNvPr>
          <p:cNvSpPr>
            <a:spLocks noGrp="1"/>
          </p:cNvSpPr>
          <p:nvPr>
            <p:ph type="body" sz="quarter" idx="15"/>
          </p:nvPr>
        </p:nvSpPr>
        <p:spPr>
          <a:xfrm>
            <a:off x="2071154" y="4211613"/>
            <a:ext cx="3666099" cy="1457701"/>
          </a:xfrm>
          <a:prstGeom prst="rect">
            <a:avLst/>
          </a:prstGeom>
          <a:noFill/>
        </p:spPr>
        <p:txBody>
          <a:bodyPr/>
          <a:lstStyle>
            <a:lvl1pPr marL="171450" indent="-171450">
              <a:buFont typeface="Arial" panose="020B0604020202020204" pitchFamily="34" charset="0"/>
              <a:buChar char="•"/>
              <a:defRPr sz="1000">
                <a:solidFill>
                  <a:schemeClr val="bg1"/>
                </a:solidFill>
              </a:defRPr>
            </a:lvl1pPr>
            <a:lvl2pPr marL="685800" indent="-228600">
              <a:buFont typeface="Arial" panose="020B0604020202020204" pitchFamily="34" charset="0"/>
              <a:buChar char="•"/>
              <a:defRPr sz="1000"/>
            </a:lvl2pPr>
          </a:lstStyle>
          <a:p>
            <a:pPr lvl="0"/>
            <a:r>
              <a:rPr lang="en-US"/>
              <a:t>Click to edit Master text styles</a:t>
            </a:r>
          </a:p>
        </p:txBody>
      </p:sp>
      <p:sp>
        <p:nvSpPr>
          <p:cNvPr id="8" name="Text Placeholder 15">
            <a:extLst>
              <a:ext uri="{FF2B5EF4-FFF2-40B4-BE49-F238E27FC236}">
                <a16:creationId xmlns:a16="http://schemas.microsoft.com/office/drawing/2014/main" id="{97660020-184F-0666-26CD-7E68562FFD50}"/>
              </a:ext>
            </a:extLst>
          </p:cNvPr>
          <p:cNvSpPr>
            <a:spLocks noGrp="1"/>
          </p:cNvSpPr>
          <p:nvPr>
            <p:ph type="body" sz="quarter" idx="16"/>
          </p:nvPr>
        </p:nvSpPr>
        <p:spPr>
          <a:xfrm>
            <a:off x="2071688" y="3840621"/>
            <a:ext cx="3665565" cy="282575"/>
          </a:xfrm>
          <a:prstGeom prst="rect">
            <a:avLst/>
          </a:prstGeom>
        </p:spPr>
        <p:txBody>
          <a:bodyPr/>
          <a:lstStyle>
            <a:lvl1pPr marL="0" indent="0">
              <a:buNone/>
              <a:defRPr sz="1200">
                <a:solidFill>
                  <a:schemeClr val="bg1"/>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3F504517-C659-9AA9-D97C-9D72C82AFBC8}"/>
              </a:ext>
            </a:extLst>
          </p:cNvPr>
          <p:cNvSpPr/>
          <p:nvPr userDrawn="1"/>
        </p:nvSpPr>
        <p:spPr>
          <a:xfrm>
            <a:off x="6366410" y="1667660"/>
            <a:ext cx="3818766" cy="19818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 Placeholder 7">
            <a:extLst>
              <a:ext uri="{FF2B5EF4-FFF2-40B4-BE49-F238E27FC236}">
                <a16:creationId xmlns:a16="http://schemas.microsoft.com/office/drawing/2014/main" id="{54B3F281-3ADD-23FE-C5E4-776CFED26440}"/>
              </a:ext>
            </a:extLst>
          </p:cNvPr>
          <p:cNvSpPr>
            <a:spLocks noGrp="1"/>
          </p:cNvSpPr>
          <p:nvPr>
            <p:ph type="body" sz="quarter" idx="17"/>
          </p:nvPr>
        </p:nvSpPr>
        <p:spPr>
          <a:xfrm>
            <a:off x="6430738" y="2127070"/>
            <a:ext cx="3666099" cy="1457701"/>
          </a:xfrm>
          <a:prstGeom prst="rect">
            <a:avLst/>
          </a:prstGeom>
          <a:noFill/>
        </p:spPr>
        <p:txBody>
          <a:bodyPr/>
          <a:lstStyle>
            <a:lvl1pPr marL="171450" indent="-171450">
              <a:buFont typeface="Arial" panose="020B0604020202020204" pitchFamily="34" charset="0"/>
              <a:buChar char="•"/>
              <a:defRPr sz="1000">
                <a:solidFill>
                  <a:schemeClr val="bg1"/>
                </a:solidFill>
              </a:defRPr>
            </a:lvl1pPr>
            <a:lvl2pPr marL="685800" indent="-228600">
              <a:buFont typeface="Arial" panose="020B0604020202020204" pitchFamily="34" charset="0"/>
              <a:buChar char="•"/>
              <a:defRPr sz="1000"/>
            </a:lvl2pPr>
          </a:lstStyle>
          <a:p>
            <a:pPr lvl="0"/>
            <a:r>
              <a:rPr lang="en-US"/>
              <a:t>Click to edit Master text styles</a:t>
            </a:r>
          </a:p>
        </p:txBody>
      </p:sp>
      <p:sp>
        <p:nvSpPr>
          <p:cNvPr id="13" name="Text Placeholder 15">
            <a:extLst>
              <a:ext uri="{FF2B5EF4-FFF2-40B4-BE49-F238E27FC236}">
                <a16:creationId xmlns:a16="http://schemas.microsoft.com/office/drawing/2014/main" id="{EA71DEA7-4F3C-8ED3-6C97-66267D010B99}"/>
              </a:ext>
            </a:extLst>
          </p:cNvPr>
          <p:cNvSpPr>
            <a:spLocks noGrp="1"/>
          </p:cNvSpPr>
          <p:nvPr>
            <p:ph type="body" sz="quarter" idx="18"/>
          </p:nvPr>
        </p:nvSpPr>
        <p:spPr>
          <a:xfrm>
            <a:off x="6431272" y="1756078"/>
            <a:ext cx="3665565" cy="282575"/>
          </a:xfrm>
          <a:prstGeom prst="rect">
            <a:avLst/>
          </a:prstGeom>
        </p:spPr>
        <p:txBody>
          <a:bodyPr/>
          <a:lstStyle>
            <a:lvl1pPr marL="0" indent="0">
              <a:buNone/>
              <a:defRPr sz="1200">
                <a:solidFill>
                  <a:schemeClr val="bg1"/>
                </a:solidFill>
              </a:defRPr>
            </a:lvl1pPr>
          </a:lstStyle>
          <a:p>
            <a:pPr lvl="0"/>
            <a:r>
              <a:rPr lang="en-US"/>
              <a:t>Click to edit Master text styles</a:t>
            </a:r>
          </a:p>
        </p:txBody>
      </p:sp>
      <p:sp>
        <p:nvSpPr>
          <p:cNvPr id="14" name="Rectangle 13">
            <a:extLst>
              <a:ext uri="{FF2B5EF4-FFF2-40B4-BE49-F238E27FC236}">
                <a16:creationId xmlns:a16="http://schemas.microsoft.com/office/drawing/2014/main" id="{8A2DA9ED-0D89-440B-3A2A-D757F0AD850B}"/>
              </a:ext>
            </a:extLst>
          </p:cNvPr>
          <p:cNvSpPr/>
          <p:nvPr userDrawn="1"/>
        </p:nvSpPr>
        <p:spPr>
          <a:xfrm>
            <a:off x="6366408" y="3752203"/>
            <a:ext cx="3818766" cy="19818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 Placeholder 7">
            <a:extLst>
              <a:ext uri="{FF2B5EF4-FFF2-40B4-BE49-F238E27FC236}">
                <a16:creationId xmlns:a16="http://schemas.microsoft.com/office/drawing/2014/main" id="{1FD606D6-287C-918E-E58C-ADC4A5B2A15D}"/>
              </a:ext>
            </a:extLst>
          </p:cNvPr>
          <p:cNvSpPr>
            <a:spLocks noGrp="1"/>
          </p:cNvSpPr>
          <p:nvPr>
            <p:ph type="body" sz="quarter" idx="19"/>
          </p:nvPr>
        </p:nvSpPr>
        <p:spPr>
          <a:xfrm>
            <a:off x="6430736" y="4211613"/>
            <a:ext cx="3666099" cy="1457701"/>
          </a:xfrm>
          <a:prstGeom prst="rect">
            <a:avLst/>
          </a:prstGeom>
          <a:noFill/>
        </p:spPr>
        <p:txBody>
          <a:bodyPr/>
          <a:lstStyle>
            <a:lvl1pPr marL="171450" indent="-171450">
              <a:buFont typeface="Arial" panose="020B0604020202020204" pitchFamily="34" charset="0"/>
              <a:buChar char="•"/>
              <a:defRPr sz="1000">
                <a:solidFill>
                  <a:schemeClr val="bg1"/>
                </a:solidFill>
              </a:defRPr>
            </a:lvl1pPr>
            <a:lvl2pPr marL="685800" indent="-228600">
              <a:buFont typeface="Arial" panose="020B0604020202020204" pitchFamily="34" charset="0"/>
              <a:buChar char="•"/>
              <a:defRPr sz="1000"/>
            </a:lvl2pPr>
          </a:lstStyle>
          <a:p>
            <a:pPr lvl="0"/>
            <a:r>
              <a:rPr lang="en-US"/>
              <a:t>Click to edit Master text styles</a:t>
            </a:r>
          </a:p>
        </p:txBody>
      </p:sp>
      <p:sp>
        <p:nvSpPr>
          <p:cNvPr id="16" name="Text Placeholder 15">
            <a:extLst>
              <a:ext uri="{FF2B5EF4-FFF2-40B4-BE49-F238E27FC236}">
                <a16:creationId xmlns:a16="http://schemas.microsoft.com/office/drawing/2014/main" id="{F07A9089-3662-3C8F-093C-EBBDB346F8F9}"/>
              </a:ext>
            </a:extLst>
          </p:cNvPr>
          <p:cNvSpPr>
            <a:spLocks noGrp="1"/>
          </p:cNvSpPr>
          <p:nvPr>
            <p:ph type="body" sz="quarter" idx="20"/>
          </p:nvPr>
        </p:nvSpPr>
        <p:spPr>
          <a:xfrm>
            <a:off x="6431270" y="3840621"/>
            <a:ext cx="3665565" cy="282575"/>
          </a:xfrm>
          <a:prstGeom prst="rect">
            <a:avLst/>
          </a:prstGeom>
        </p:spPr>
        <p:txBody>
          <a:bodyPr/>
          <a:lstStyle>
            <a:lvl1pPr marL="0" indent="0">
              <a:buNone/>
              <a:defRPr sz="1200">
                <a:solidFill>
                  <a:schemeClr val="bg1"/>
                </a:solidFill>
              </a:defRPr>
            </a:lvl1pPr>
          </a:lstStyle>
          <a:p>
            <a:pPr lvl="0"/>
            <a:r>
              <a:rPr lang="en-US"/>
              <a:t>Click to edit Master text styles</a:t>
            </a:r>
          </a:p>
        </p:txBody>
      </p:sp>
      <p:pic>
        <p:nvPicPr>
          <p:cNvPr id="20" name="Graphic 49">
            <a:extLst>
              <a:ext uri="{FF2B5EF4-FFF2-40B4-BE49-F238E27FC236}">
                <a16:creationId xmlns:a16="http://schemas.microsoft.com/office/drawing/2014/main" id="{CCC71329-8EC5-7CDB-BF67-EC3F878F66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41088232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kon">
    <p:bg>
      <p:bgPr>
        <a:solidFill>
          <a:schemeClr val="accent1"/>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0F930C5A-D4A2-4557-9191-EDC28EB8D793}"/>
              </a:ext>
            </a:extLst>
          </p:cNvPr>
          <p:cNvSpPr>
            <a:spLocks noGrp="1"/>
          </p:cNvSpPr>
          <p:nvPr>
            <p:ph type="title" hasCustomPrompt="1"/>
          </p:nvPr>
        </p:nvSpPr>
        <p:spPr>
          <a:xfrm>
            <a:off x="566949" y="2574920"/>
            <a:ext cx="6300000" cy="1800000"/>
          </a:xfrm>
          <a:noFill/>
        </p:spPr>
        <p:txBody>
          <a:bodyPr anchor="ctr" anchorCtr="0"/>
          <a:lstStyle>
            <a:lvl1pPr>
              <a:defRPr sz="6600">
                <a:solidFill>
                  <a:schemeClr val="bg1"/>
                </a:solidFill>
              </a:defRPr>
            </a:lvl1pPr>
          </a:lstStyle>
          <a:p>
            <a:r>
              <a:rPr lang="sv-SE" dirty="0"/>
              <a:t>Klicka här för att skriva in text</a:t>
            </a:r>
          </a:p>
        </p:txBody>
      </p:sp>
      <p:sp>
        <p:nvSpPr>
          <p:cNvPr id="44" name="Platshållare för datum 43">
            <a:extLst>
              <a:ext uri="{FF2B5EF4-FFF2-40B4-BE49-F238E27FC236}">
                <a16:creationId xmlns:a16="http://schemas.microsoft.com/office/drawing/2014/main" id="{EB892309-126F-4E58-B3BC-D74451774C2C}"/>
              </a:ext>
            </a:extLst>
          </p:cNvPr>
          <p:cNvSpPr>
            <a:spLocks noGrp="1"/>
          </p:cNvSpPr>
          <p:nvPr>
            <p:ph type="dt" sz="half" idx="10"/>
          </p:nvPr>
        </p:nvSpPr>
        <p:spPr/>
        <p:txBody>
          <a:bodyPr/>
          <a:lstStyle>
            <a:lvl1pPr>
              <a:defRPr>
                <a:solidFill>
                  <a:schemeClr val="bg1"/>
                </a:solidFill>
              </a:defRPr>
            </a:lvl1pPr>
          </a:lstStyle>
          <a:p>
            <a:fld id="{90CB4316-3E7C-4962-9891-CCB298A4FC60}" type="datetime1">
              <a:rPr lang="sv-SE" smtClean="0"/>
              <a:pPr/>
              <a:t>2023-11-26</a:t>
            </a:fld>
            <a:endParaRPr lang="sv-SE" dirty="0"/>
          </a:p>
        </p:txBody>
      </p:sp>
      <p:sp>
        <p:nvSpPr>
          <p:cNvPr id="45" name="Platshållare för sidfot 44">
            <a:extLst>
              <a:ext uri="{FF2B5EF4-FFF2-40B4-BE49-F238E27FC236}">
                <a16:creationId xmlns:a16="http://schemas.microsoft.com/office/drawing/2014/main" id="{B3AEE2A4-462B-4353-B7B9-1129C4909651}"/>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6" name="Platshållare för bildnummer 45">
            <a:extLst>
              <a:ext uri="{FF2B5EF4-FFF2-40B4-BE49-F238E27FC236}">
                <a16:creationId xmlns:a16="http://schemas.microsoft.com/office/drawing/2014/main" id="{FBAF3ADF-091B-4752-A22E-F0BDA2A9998C}"/>
              </a:ext>
            </a:extLst>
          </p:cNvPr>
          <p:cNvSpPr>
            <a:spLocks noGrp="1"/>
          </p:cNvSpPr>
          <p:nvPr>
            <p:ph type="sldNum" sz="quarter" idx="12"/>
          </p:nvPr>
        </p:nvSpPr>
        <p:spPr/>
        <p:txBody>
          <a:bodyPr/>
          <a:lstStyle>
            <a:lvl1pPr>
              <a:defRPr>
                <a:solidFill>
                  <a:schemeClr val="bg1"/>
                </a:solidFill>
              </a:defRPr>
            </a:lvl1pPr>
          </a:lstStyle>
          <a:p>
            <a:fld id="{667D111D-9A6F-4DAE-883D-82FAF5E33F2D}" type="slidenum">
              <a:rPr lang="sv-SE" smtClean="0"/>
              <a:pPr/>
              <a:t>‹#›</a:t>
            </a:fld>
            <a:endParaRPr lang="sv-SE"/>
          </a:p>
        </p:txBody>
      </p:sp>
      <p:sp>
        <p:nvSpPr>
          <p:cNvPr id="6" name="textruta 5">
            <a:extLst>
              <a:ext uri="{FF2B5EF4-FFF2-40B4-BE49-F238E27FC236}">
                <a16:creationId xmlns:a16="http://schemas.microsoft.com/office/drawing/2014/main" id="{7075A167-8DC5-4D8F-BCE0-E8A84A4EB4FC}"/>
              </a:ext>
            </a:extLst>
          </p:cNvPr>
          <p:cNvSpPr txBox="1"/>
          <p:nvPr userDrawn="1"/>
        </p:nvSpPr>
        <p:spPr>
          <a:xfrm>
            <a:off x="0" y="7247336"/>
            <a:ext cx="12196192" cy="138499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Detta format använder du för rubrik (en eller två rader) samt diskret men stor ikon på höger sida.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För att lägga in en ikon – kopiera (</a:t>
            </a:r>
            <a:r>
              <a:rPr lang="sv-SE" sz="1400" kern="1200" dirty="0" err="1">
                <a:solidFill>
                  <a:schemeClr val="tx1"/>
                </a:solidFill>
                <a:effectLst/>
                <a:latin typeface="+mn-lt"/>
                <a:ea typeface="+mn-ea"/>
                <a:cs typeface="+mn-cs"/>
              </a:rPr>
              <a:t>Ctrl</a:t>
            </a:r>
            <a:r>
              <a:rPr lang="sv-SE" sz="1400" kern="1200" dirty="0">
                <a:solidFill>
                  <a:schemeClr val="tx1"/>
                </a:solidFill>
                <a:effectLst/>
                <a:latin typeface="+mn-lt"/>
                <a:ea typeface="+mn-ea"/>
                <a:cs typeface="+mn-cs"/>
              </a:rPr>
              <a:t>-C) en från sidan med ikoner i presentationen i Ljusare mellanblå och klistra in här (</a:t>
            </a:r>
            <a:r>
              <a:rPr lang="sv-SE" sz="1400" kern="1200" dirty="0" err="1">
                <a:solidFill>
                  <a:schemeClr val="tx1"/>
                </a:solidFill>
                <a:effectLst/>
                <a:latin typeface="+mn-lt"/>
                <a:ea typeface="+mn-ea"/>
                <a:cs typeface="+mn-cs"/>
              </a:rPr>
              <a:t>Ctrl</a:t>
            </a:r>
            <a:r>
              <a:rPr lang="sv-SE" sz="1400" kern="1200" dirty="0">
                <a:solidFill>
                  <a:schemeClr val="tx1"/>
                </a:solidFill>
                <a:effectLst/>
                <a:latin typeface="+mn-lt"/>
                <a:ea typeface="+mn-ea"/>
                <a:cs typeface="+mn-cs"/>
              </a:rPr>
              <a:t>-V).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Förstora ikonen (</a:t>
            </a:r>
            <a:r>
              <a:rPr lang="sv-SE" sz="1400" kern="1200" dirty="0" err="1">
                <a:solidFill>
                  <a:schemeClr val="tx1"/>
                </a:solidFill>
                <a:effectLst/>
                <a:latin typeface="+mn-lt"/>
                <a:ea typeface="+mn-ea"/>
                <a:cs typeface="+mn-cs"/>
              </a:rPr>
              <a:t>Ctrl</a:t>
            </a:r>
            <a:r>
              <a:rPr lang="sv-SE" sz="1400" kern="1200" dirty="0">
                <a:solidFill>
                  <a:schemeClr val="tx1"/>
                </a:solidFill>
                <a:effectLst/>
                <a:latin typeface="+mn-lt"/>
                <a:ea typeface="+mn-ea"/>
                <a:cs typeface="+mn-cs"/>
              </a:rPr>
              <a:t> och dra med musen) så stor som möjligt. Gärna lite utanför kanten till höger och/eller upptill, men ska vara högerställd </a:t>
            </a:r>
            <a:br>
              <a:rPr lang="sv-SE" sz="1400" kern="1200" dirty="0">
                <a:solidFill>
                  <a:schemeClr val="tx1"/>
                </a:solidFill>
                <a:effectLst/>
                <a:latin typeface="+mn-lt"/>
                <a:ea typeface="+mn-ea"/>
                <a:cs typeface="+mn-cs"/>
              </a:rPr>
            </a:br>
            <a:r>
              <a:rPr lang="sv-SE" sz="1400" kern="1200" dirty="0">
                <a:solidFill>
                  <a:schemeClr val="tx1"/>
                </a:solidFill>
                <a:effectLst/>
                <a:latin typeface="+mn-lt"/>
                <a:ea typeface="+mn-ea"/>
                <a:cs typeface="+mn-cs"/>
              </a:rPr>
              <a:t>och ej ligga bakom texten.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Inga övriga bilder/foton ska läggas på denna sida.</a:t>
            </a:r>
            <a:endParaRPr lang="sv-SE" sz="1400" dirty="0"/>
          </a:p>
        </p:txBody>
      </p:sp>
    </p:spTree>
    <p:extLst>
      <p:ext uri="{BB962C8B-B14F-4D97-AF65-F5344CB8AC3E}">
        <p14:creationId xmlns:p14="http://schemas.microsoft.com/office/powerpoint/2010/main" val="421616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3_fokusgrupp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FFFA5A-3B61-6A58-605F-489647156763}"/>
              </a:ext>
            </a:extLst>
          </p:cNvPr>
          <p:cNvSpPr/>
          <p:nvPr userDrawn="1"/>
        </p:nvSpPr>
        <p:spPr>
          <a:xfrm>
            <a:off x="2006826" y="1667660"/>
            <a:ext cx="3818766" cy="3993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 Placeholder 7">
            <a:extLst>
              <a:ext uri="{FF2B5EF4-FFF2-40B4-BE49-F238E27FC236}">
                <a16:creationId xmlns:a16="http://schemas.microsoft.com/office/drawing/2014/main" id="{CF2A56F9-1F9F-4D52-A4CE-BC4E04591194}"/>
              </a:ext>
            </a:extLst>
          </p:cNvPr>
          <p:cNvSpPr>
            <a:spLocks noGrp="1"/>
          </p:cNvSpPr>
          <p:nvPr>
            <p:ph type="body" sz="quarter" idx="10"/>
          </p:nvPr>
        </p:nvSpPr>
        <p:spPr>
          <a:xfrm>
            <a:off x="2071154" y="2127070"/>
            <a:ext cx="3666099" cy="3448342"/>
          </a:xfrm>
          <a:prstGeom prst="rect">
            <a:avLst/>
          </a:prstGeom>
          <a:noFill/>
        </p:spPr>
        <p:txBody>
          <a:bodyPr/>
          <a:lstStyle>
            <a:lvl1pPr marL="171450" indent="-171450">
              <a:buFont typeface="Arial" panose="020B0604020202020204" pitchFamily="34" charset="0"/>
              <a:buChar char="•"/>
              <a:defRPr sz="1000">
                <a:solidFill>
                  <a:schemeClr val="bg1"/>
                </a:solidFill>
              </a:defRPr>
            </a:lvl1pPr>
            <a:lvl2pPr marL="685800" indent="-228600">
              <a:buFont typeface="Arial" panose="020B0604020202020204" pitchFamily="34" charset="0"/>
              <a:buChar char="•"/>
              <a:defRPr sz="1000"/>
            </a:lvl2pPr>
          </a:lstStyle>
          <a:p>
            <a:pPr lvl="0"/>
            <a:r>
              <a:rPr lang="en-US"/>
              <a:t>Click to edit Master text styles</a:t>
            </a:r>
          </a:p>
        </p:txBody>
      </p:sp>
      <p:sp>
        <p:nvSpPr>
          <p:cNvPr id="5" name="Text Placeholder 15">
            <a:extLst>
              <a:ext uri="{FF2B5EF4-FFF2-40B4-BE49-F238E27FC236}">
                <a16:creationId xmlns:a16="http://schemas.microsoft.com/office/drawing/2014/main" id="{EF972FA6-4BB0-A827-318E-75BC5F3AB331}"/>
              </a:ext>
            </a:extLst>
          </p:cNvPr>
          <p:cNvSpPr>
            <a:spLocks noGrp="1"/>
          </p:cNvSpPr>
          <p:nvPr>
            <p:ph type="body" sz="quarter" idx="14"/>
          </p:nvPr>
        </p:nvSpPr>
        <p:spPr>
          <a:xfrm>
            <a:off x="2071688" y="1756078"/>
            <a:ext cx="3665565" cy="282575"/>
          </a:xfrm>
          <a:prstGeom prst="rect">
            <a:avLst/>
          </a:prstGeom>
        </p:spPr>
        <p:txBody>
          <a:bodyPr/>
          <a:lstStyle>
            <a:lvl1pPr marL="0" indent="0">
              <a:buNone/>
              <a:defRPr sz="1200">
                <a:solidFill>
                  <a:schemeClr val="bg1"/>
                </a:solidFill>
              </a:defRPr>
            </a:lvl1pPr>
          </a:lstStyle>
          <a:p>
            <a:pPr lvl="0"/>
            <a:r>
              <a:rPr lang="en-US"/>
              <a:t>Click to edit Master text styles</a:t>
            </a:r>
          </a:p>
        </p:txBody>
      </p:sp>
      <p:sp>
        <p:nvSpPr>
          <p:cNvPr id="11" name="Rectangle 10">
            <a:extLst>
              <a:ext uri="{FF2B5EF4-FFF2-40B4-BE49-F238E27FC236}">
                <a16:creationId xmlns:a16="http://schemas.microsoft.com/office/drawing/2014/main" id="{DA5783FD-8666-8FD9-F1E1-6C8EE4533B28}"/>
              </a:ext>
            </a:extLst>
          </p:cNvPr>
          <p:cNvSpPr/>
          <p:nvPr userDrawn="1"/>
        </p:nvSpPr>
        <p:spPr>
          <a:xfrm>
            <a:off x="6366410" y="1667660"/>
            <a:ext cx="3818766" cy="39933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 Placeholder 7">
            <a:extLst>
              <a:ext uri="{FF2B5EF4-FFF2-40B4-BE49-F238E27FC236}">
                <a16:creationId xmlns:a16="http://schemas.microsoft.com/office/drawing/2014/main" id="{52C8C4D3-EE9E-AC9A-9244-5CD7103AD3EC}"/>
              </a:ext>
            </a:extLst>
          </p:cNvPr>
          <p:cNvSpPr>
            <a:spLocks noGrp="1"/>
          </p:cNvSpPr>
          <p:nvPr>
            <p:ph type="body" sz="quarter" idx="17"/>
          </p:nvPr>
        </p:nvSpPr>
        <p:spPr>
          <a:xfrm>
            <a:off x="6430738" y="2127070"/>
            <a:ext cx="3666099" cy="3448342"/>
          </a:xfrm>
          <a:prstGeom prst="rect">
            <a:avLst/>
          </a:prstGeom>
          <a:noFill/>
        </p:spPr>
        <p:txBody>
          <a:bodyPr/>
          <a:lstStyle>
            <a:lvl1pPr marL="171450" indent="-171450">
              <a:buFont typeface="Arial" panose="020B0604020202020204" pitchFamily="34" charset="0"/>
              <a:buChar char="•"/>
              <a:defRPr sz="1000">
                <a:solidFill>
                  <a:schemeClr val="bg1"/>
                </a:solidFill>
              </a:defRPr>
            </a:lvl1pPr>
            <a:lvl2pPr marL="685800" indent="-228600">
              <a:buFont typeface="Arial" panose="020B0604020202020204" pitchFamily="34" charset="0"/>
              <a:buChar char="•"/>
              <a:defRPr sz="1000"/>
            </a:lvl2pPr>
          </a:lstStyle>
          <a:p>
            <a:pPr lvl="0"/>
            <a:r>
              <a:rPr lang="en-US"/>
              <a:t>Click to edit Master text styles</a:t>
            </a:r>
          </a:p>
        </p:txBody>
      </p:sp>
      <p:sp>
        <p:nvSpPr>
          <p:cNvPr id="15" name="Text Placeholder 15">
            <a:extLst>
              <a:ext uri="{FF2B5EF4-FFF2-40B4-BE49-F238E27FC236}">
                <a16:creationId xmlns:a16="http://schemas.microsoft.com/office/drawing/2014/main" id="{AFA0DE53-A107-56BF-04D4-1B2F3042CB1B}"/>
              </a:ext>
            </a:extLst>
          </p:cNvPr>
          <p:cNvSpPr>
            <a:spLocks noGrp="1"/>
          </p:cNvSpPr>
          <p:nvPr>
            <p:ph type="body" sz="quarter" idx="18"/>
          </p:nvPr>
        </p:nvSpPr>
        <p:spPr>
          <a:xfrm>
            <a:off x="6431272" y="1756078"/>
            <a:ext cx="3665565" cy="282575"/>
          </a:xfrm>
          <a:prstGeom prst="rect">
            <a:avLst/>
          </a:prstGeom>
        </p:spPr>
        <p:txBody>
          <a:bodyPr/>
          <a:lstStyle>
            <a:lvl1pPr marL="0" indent="0">
              <a:buNone/>
              <a:defRPr sz="1200">
                <a:solidFill>
                  <a:schemeClr val="bg1"/>
                </a:solidFill>
              </a:defRPr>
            </a:lvl1pPr>
          </a:lstStyle>
          <a:p>
            <a:pPr lvl="0"/>
            <a:r>
              <a:rPr lang="en-US"/>
              <a:t>Click to edit Master text styles</a:t>
            </a:r>
          </a:p>
        </p:txBody>
      </p:sp>
      <p:pic>
        <p:nvPicPr>
          <p:cNvPr id="19" name="Graphic 33">
            <a:extLst>
              <a:ext uri="{FF2B5EF4-FFF2-40B4-BE49-F238E27FC236}">
                <a16:creationId xmlns:a16="http://schemas.microsoft.com/office/drawing/2014/main" id="{CF4F7A35-560D-97A5-A18F-9740FC69D0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Tree>
    <p:extLst>
      <p:ext uri="{BB962C8B-B14F-4D97-AF65-F5344CB8AC3E}">
        <p14:creationId xmlns:p14="http://schemas.microsoft.com/office/powerpoint/2010/main" val="2803051235"/>
      </p:ext>
    </p:extLst>
  </p:cSld>
  <p:clrMapOvr>
    <a:masterClrMapping/>
  </p:clrMapOvr>
  <p:extLst>
    <p:ext uri="{DCECCB84-F9BA-43D5-87BE-67443E8EF086}">
      <p15:sldGuideLst xmlns:p15="http://schemas.microsoft.com/office/powerpoint/2012/main">
        <p15:guide id="1" pos="3840">
          <p15:clr>
            <a:srgbClr val="FBAE40"/>
          </p15:clr>
        </p15:guide>
        <p15:guide id="2" orient="horz" pos="356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4_fokusgrupper">
    <p:spTree>
      <p:nvGrpSpPr>
        <p:cNvPr id="1" name=""/>
        <p:cNvGrpSpPr/>
        <p:nvPr/>
      </p:nvGrpSpPr>
      <p:grpSpPr>
        <a:xfrm>
          <a:off x="0" y="0"/>
          <a:ext cx="0" cy="0"/>
          <a:chOff x="0" y="0"/>
          <a:chExt cx="0" cy="0"/>
        </a:xfrm>
      </p:grpSpPr>
      <p:graphicFrame>
        <p:nvGraphicFramePr>
          <p:cNvPr id="11" name="Table 2">
            <a:extLst>
              <a:ext uri="{FF2B5EF4-FFF2-40B4-BE49-F238E27FC236}">
                <a16:creationId xmlns:a16="http://schemas.microsoft.com/office/drawing/2014/main" id="{8FBA3AC8-02BA-5549-C3D0-C6F62FDCB148}"/>
              </a:ext>
            </a:extLst>
          </p:cNvPr>
          <p:cNvGraphicFramePr>
            <a:graphicFrameLocks noGrp="1"/>
          </p:cNvGraphicFramePr>
          <p:nvPr userDrawn="1">
            <p:extLst>
              <p:ext uri="{D42A27DB-BD31-4B8C-83A1-F6EECF244321}">
                <p14:modId xmlns:p14="http://schemas.microsoft.com/office/powerpoint/2010/main" val="4187813036"/>
              </p:ext>
            </p:extLst>
          </p:nvPr>
        </p:nvGraphicFramePr>
        <p:xfrm>
          <a:off x="2552841" y="1553770"/>
          <a:ext cx="7086318" cy="1385759"/>
        </p:xfrm>
        <a:graphic>
          <a:graphicData uri="http://schemas.openxmlformats.org/drawingml/2006/table">
            <a:tbl>
              <a:tblPr firstRow="1" bandRow="1">
                <a:tableStyleId>{5C22544A-7EE6-4342-B048-85BDC9FD1C3A}</a:tableStyleId>
              </a:tblPr>
              <a:tblGrid>
                <a:gridCol w="7086318">
                  <a:extLst>
                    <a:ext uri="{9D8B030D-6E8A-4147-A177-3AD203B41FA5}">
                      <a16:colId xmlns:a16="http://schemas.microsoft.com/office/drawing/2014/main" val="3631078314"/>
                    </a:ext>
                  </a:extLst>
                </a:gridCol>
              </a:tblGrid>
              <a:tr h="249983">
                <a:tc>
                  <a:txBody>
                    <a:bodyPr/>
                    <a:lstStyle/>
                    <a:p>
                      <a:pPr marL="0" algn="l" defTabSz="914400" rtl="0" eaLnBrk="1" latinLnBrk="0" hangingPunct="1"/>
                      <a:endParaRPr lang="sv-SE" sz="1600" b="1" kern="1200" dirty="0">
                        <a:solidFill>
                          <a:schemeClr val="lt1"/>
                        </a:solidFill>
                        <a:latin typeface="Arial" panose="020B0604020202020204" pitchFamily="34" charset="0"/>
                        <a:ea typeface="+mn-ea"/>
                        <a:cs typeface="Arial" panose="020B0604020202020204" pitchFamily="34" charset="0"/>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17869761"/>
                  </a:ext>
                </a:extLst>
              </a:tr>
              <a:tr h="1050479">
                <a:tc>
                  <a:txBody>
                    <a:bodyPr/>
                    <a:lstStyle/>
                    <a:p>
                      <a:pPr marL="171450" indent="-171450">
                        <a:buFontTx/>
                        <a:buChar char="-"/>
                      </a:pPr>
                      <a:endParaRPr lang="sv-SE" sz="1050" i="1" dirty="0">
                        <a:solidFill>
                          <a:schemeClr val="bg1"/>
                        </a:solidFill>
                        <a:latin typeface="Arial" panose="020B0604020202020204" pitchFamily="34" charset="0"/>
                        <a:cs typeface="Arial" panose="020B0604020202020204" pitchFamily="34" charset="0"/>
                      </a:endParaRPr>
                    </a:p>
                  </a:txBody>
                  <a:tcPr marB="18000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1240634648"/>
                  </a:ext>
                </a:extLst>
              </a:tr>
            </a:tbl>
          </a:graphicData>
        </a:graphic>
      </p:graphicFrame>
      <p:graphicFrame>
        <p:nvGraphicFramePr>
          <p:cNvPr id="4" name="Table 2">
            <a:extLst>
              <a:ext uri="{FF2B5EF4-FFF2-40B4-BE49-F238E27FC236}">
                <a16:creationId xmlns:a16="http://schemas.microsoft.com/office/drawing/2014/main" id="{FBBB220F-F334-8379-FF50-0575BA5F877C}"/>
              </a:ext>
            </a:extLst>
          </p:cNvPr>
          <p:cNvGraphicFramePr>
            <a:graphicFrameLocks noGrp="1"/>
          </p:cNvGraphicFramePr>
          <p:nvPr userDrawn="1">
            <p:extLst>
              <p:ext uri="{D42A27DB-BD31-4B8C-83A1-F6EECF244321}">
                <p14:modId xmlns:p14="http://schemas.microsoft.com/office/powerpoint/2010/main" val="2492285025"/>
              </p:ext>
            </p:extLst>
          </p:nvPr>
        </p:nvGraphicFramePr>
        <p:xfrm>
          <a:off x="2552841" y="4581525"/>
          <a:ext cx="7086318" cy="1385759"/>
        </p:xfrm>
        <a:graphic>
          <a:graphicData uri="http://schemas.openxmlformats.org/drawingml/2006/table">
            <a:tbl>
              <a:tblPr firstRow="1" bandRow="1">
                <a:tableStyleId>{5C22544A-7EE6-4342-B048-85BDC9FD1C3A}</a:tableStyleId>
              </a:tblPr>
              <a:tblGrid>
                <a:gridCol w="7086318">
                  <a:extLst>
                    <a:ext uri="{9D8B030D-6E8A-4147-A177-3AD203B41FA5}">
                      <a16:colId xmlns:a16="http://schemas.microsoft.com/office/drawing/2014/main" val="3631078314"/>
                    </a:ext>
                  </a:extLst>
                </a:gridCol>
              </a:tblGrid>
              <a:tr h="249983">
                <a:tc>
                  <a:txBody>
                    <a:bodyPr/>
                    <a:lstStyle/>
                    <a:p>
                      <a:pPr marL="0" algn="l" defTabSz="914400" rtl="0" eaLnBrk="1" latinLnBrk="0" hangingPunct="1"/>
                      <a:endParaRPr lang="sv-SE" sz="1600" b="1" kern="1200" dirty="0">
                        <a:solidFill>
                          <a:schemeClr val="lt1"/>
                        </a:solidFill>
                        <a:latin typeface="Arial" panose="020B0604020202020204" pitchFamily="34" charset="0"/>
                        <a:ea typeface="+mn-ea"/>
                        <a:cs typeface="Arial" panose="020B0604020202020204" pitchFamily="34" charset="0"/>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817869761"/>
                  </a:ext>
                </a:extLst>
              </a:tr>
              <a:tr h="1050479">
                <a:tc>
                  <a:txBody>
                    <a:bodyPr/>
                    <a:lstStyle/>
                    <a:p>
                      <a:pPr marL="171450" indent="-171450">
                        <a:buFontTx/>
                        <a:buChar char="-"/>
                      </a:pPr>
                      <a:endParaRPr lang="sv-SE" sz="1050" i="1" dirty="0">
                        <a:solidFill>
                          <a:schemeClr val="bg1"/>
                        </a:solidFill>
                        <a:latin typeface="Arial" panose="020B0604020202020204" pitchFamily="34" charset="0"/>
                        <a:cs typeface="Arial" panose="020B0604020202020204" pitchFamily="34" charset="0"/>
                      </a:endParaRPr>
                    </a:p>
                  </a:txBody>
                  <a:tcPr marB="18000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5"/>
                    </a:solidFill>
                  </a:tcPr>
                </a:tc>
                <a:extLst>
                  <a:ext uri="{0D108BD9-81ED-4DB2-BD59-A6C34878D82A}">
                    <a16:rowId xmlns:a16="http://schemas.microsoft.com/office/drawing/2014/main" val="1240634648"/>
                  </a:ext>
                </a:extLst>
              </a:tr>
            </a:tbl>
          </a:graphicData>
        </a:graphic>
      </p:graphicFrame>
      <p:sp>
        <p:nvSpPr>
          <p:cNvPr id="7" name="TextBox 12">
            <a:extLst>
              <a:ext uri="{FF2B5EF4-FFF2-40B4-BE49-F238E27FC236}">
                <a16:creationId xmlns:a16="http://schemas.microsoft.com/office/drawing/2014/main" id="{CA57C5DB-2486-F509-1B1F-8E57DBCDD207}"/>
              </a:ext>
            </a:extLst>
          </p:cNvPr>
          <p:cNvSpPr txBox="1"/>
          <p:nvPr userDrawn="1"/>
        </p:nvSpPr>
        <p:spPr>
          <a:xfrm>
            <a:off x="1600589" y="4250500"/>
            <a:ext cx="869149" cy="1569660"/>
          </a:xfrm>
          <a:prstGeom prst="rect">
            <a:avLst/>
          </a:prstGeom>
          <a:noFill/>
        </p:spPr>
        <p:txBody>
          <a:bodyPr wrap="none" rtlCol="0">
            <a:spAutoFit/>
          </a:bodyPr>
          <a:lstStyle/>
          <a:p>
            <a:r>
              <a:rPr lang="sv-SE" sz="9600" b="1" dirty="0">
                <a:solidFill>
                  <a:schemeClr val="accent5"/>
                </a:solidFill>
                <a:latin typeface="Arial" panose="020B0604020202020204" pitchFamily="34" charset="0"/>
                <a:cs typeface="Arial" panose="020B0604020202020204" pitchFamily="34" charset="0"/>
              </a:rPr>
              <a:t>3</a:t>
            </a:r>
          </a:p>
        </p:txBody>
      </p:sp>
      <p:sp>
        <p:nvSpPr>
          <p:cNvPr id="9" name="TextBox 15">
            <a:extLst>
              <a:ext uri="{FF2B5EF4-FFF2-40B4-BE49-F238E27FC236}">
                <a16:creationId xmlns:a16="http://schemas.microsoft.com/office/drawing/2014/main" id="{68B9A88A-31BD-C42C-8CA5-6ACC44D5C7AF}"/>
              </a:ext>
            </a:extLst>
          </p:cNvPr>
          <p:cNvSpPr txBox="1"/>
          <p:nvPr userDrawn="1"/>
        </p:nvSpPr>
        <p:spPr>
          <a:xfrm>
            <a:off x="1600589" y="1200520"/>
            <a:ext cx="908489" cy="1569660"/>
          </a:xfrm>
          <a:prstGeom prst="rect">
            <a:avLst/>
          </a:prstGeom>
          <a:noFill/>
        </p:spPr>
        <p:txBody>
          <a:bodyPr wrap="square" rtlCol="0">
            <a:spAutoFit/>
          </a:bodyPr>
          <a:lstStyle/>
          <a:p>
            <a:r>
              <a:rPr lang="sv-SE" sz="9600" b="1" dirty="0">
                <a:solidFill>
                  <a:schemeClr val="accent1"/>
                </a:solidFill>
                <a:latin typeface="Arial" panose="020B0604020202020204" pitchFamily="34" charset="0"/>
                <a:cs typeface="Arial" panose="020B0604020202020204" pitchFamily="34" charset="0"/>
              </a:rPr>
              <a:t>1</a:t>
            </a:r>
          </a:p>
        </p:txBody>
      </p:sp>
      <p:graphicFrame>
        <p:nvGraphicFramePr>
          <p:cNvPr id="10" name="Table 2">
            <a:extLst>
              <a:ext uri="{FF2B5EF4-FFF2-40B4-BE49-F238E27FC236}">
                <a16:creationId xmlns:a16="http://schemas.microsoft.com/office/drawing/2014/main" id="{140E756D-E875-68AD-5BD7-F5B6D91BB2C5}"/>
              </a:ext>
            </a:extLst>
          </p:cNvPr>
          <p:cNvGraphicFramePr>
            <a:graphicFrameLocks noGrp="1"/>
          </p:cNvGraphicFramePr>
          <p:nvPr userDrawn="1">
            <p:extLst>
              <p:ext uri="{D42A27DB-BD31-4B8C-83A1-F6EECF244321}">
                <p14:modId xmlns:p14="http://schemas.microsoft.com/office/powerpoint/2010/main" val="445862174"/>
              </p:ext>
            </p:extLst>
          </p:nvPr>
        </p:nvGraphicFramePr>
        <p:xfrm>
          <a:off x="2552841" y="3067647"/>
          <a:ext cx="7086318" cy="1385759"/>
        </p:xfrm>
        <a:graphic>
          <a:graphicData uri="http://schemas.openxmlformats.org/drawingml/2006/table">
            <a:tbl>
              <a:tblPr firstRow="1" bandRow="1">
                <a:tableStyleId>{5C22544A-7EE6-4342-B048-85BDC9FD1C3A}</a:tableStyleId>
              </a:tblPr>
              <a:tblGrid>
                <a:gridCol w="7086318">
                  <a:extLst>
                    <a:ext uri="{9D8B030D-6E8A-4147-A177-3AD203B41FA5}">
                      <a16:colId xmlns:a16="http://schemas.microsoft.com/office/drawing/2014/main" val="3631078314"/>
                    </a:ext>
                  </a:extLst>
                </a:gridCol>
              </a:tblGrid>
              <a:tr h="249983">
                <a:tc>
                  <a:txBody>
                    <a:bodyPr/>
                    <a:lstStyle/>
                    <a:p>
                      <a:pPr marL="0" algn="l" defTabSz="914400" rtl="0" eaLnBrk="1" latinLnBrk="0" hangingPunct="1"/>
                      <a:endParaRPr lang="sv-SE" sz="1600" b="1" kern="1200" dirty="0">
                        <a:solidFill>
                          <a:schemeClr val="lt1"/>
                        </a:solidFill>
                        <a:latin typeface="Arial" panose="020B0604020202020204" pitchFamily="34" charset="0"/>
                        <a:ea typeface="+mn-ea"/>
                        <a:cs typeface="Arial" panose="020B0604020202020204" pitchFamily="34" charset="0"/>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817869761"/>
                  </a:ext>
                </a:extLst>
              </a:tr>
              <a:tr h="1050479">
                <a:tc>
                  <a:txBody>
                    <a:bodyPr/>
                    <a:lstStyle/>
                    <a:p>
                      <a:pPr marL="171450" indent="-171450">
                        <a:buFontTx/>
                        <a:buChar char="-"/>
                      </a:pPr>
                      <a:endParaRPr lang="sv-SE" sz="1050" i="1" dirty="0">
                        <a:solidFill>
                          <a:schemeClr val="bg1"/>
                        </a:solidFill>
                        <a:latin typeface="Arial" panose="020B0604020202020204" pitchFamily="34" charset="0"/>
                        <a:cs typeface="Arial" panose="020B0604020202020204" pitchFamily="34" charset="0"/>
                      </a:endParaRPr>
                    </a:p>
                  </a:txBody>
                  <a:tcPr marB="18000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4"/>
                    </a:solidFill>
                  </a:tcPr>
                </a:tc>
                <a:extLst>
                  <a:ext uri="{0D108BD9-81ED-4DB2-BD59-A6C34878D82A}">
                    <a16:rowId xmlns:a16="http://schemas.microsoft.com/office/drawing/2014/main" val="1240634648"/>
                  </a:ext>
                </a:extLst>
              </a:tr>
            </a:tbl>
          </a:graphicData>
        </a:graphic>
      </p:graphicFrame>
      <p:sp>
        <p:nvSpPr>
          <p:cNvPr id="12" name="TextBox 15">
            <a:extLst>
              <a:ext uri="{FF2B5EF4-FFF2-40B4-BE49-F238E27FC236}">
                <a16:creationId xmlns:a16="http://schemas.microsoft.com/office/drawing/2014/main" id="{365401E7-5F1C-A5EB-8234-EF5E64801C42}"/>
              </a:ext>
            </a:extLst>
          </p:cNvPr>
          <p:cNvSpPr txBox="1"/>
          <p:nvPr userDrawn="1"/>
        </p:nvSpPr>
        <p:spPr>
          <a:xfrm>
            <a:off x="1600589" y="2770179"/>
            <a:ext cx="1045541" cy="1569660"/>
          </a:xfrm>
          <a:prstGeom prst="rect">
            <a:avLst/>
          </a:prstGeom>
          <a:noFill/>
        </p:spPr>
        <p:txBody>
          <a:bodyPr wrap="square" rtlCol="0">
            <a:spAutoFit/>
          </a:bodyPr>
          <a:lstStyle/>
          <a:p>
            <a:r>
              <a:rPr lang="sv-SE" sz="9600" b="1" dirty="0">
                <a:solidFill>
                  <a:schemeClr val="accent4"/>
                </a:solidFill>
                <a:latin typeface="Arial" panose="020B0604020202020204" pitchFamily="34" charset="0"/>
                <a:cs typeface="Arial" panose="020B0604020202020204" pitchFamily="34" charset="0"/>
              </a:rPr>
              <a:t>2</a:t>
            </a:r>
          </a:p>
        </p:txBody>
      </p:sp>
      <p:pic>
        <p:nvPicPr>
          <p:cNvPr id="13" name="Graphic 33">
            <a:extLst>
              <a:ext uri="{FF2B5EF4-FFF2-40B4-BE49-F238E27FC236}">
                <a16:creationId xmlns:a16="http://schemas.microsoft.com/office/drawing/2014/main" id="{DFEE9700-2BDF-A022-D5F4-6CAB4284A2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14" name="Text Placeholder 15">
            <a:extLst>
              <a:ext uri="{FF2B5EF4-FFF2-40B4-BE49-F238E27FC236}">
                <a16:creationId xmlns:a16="http://schemas.microsoft.com/office/drawing/2014/main" id="{2565DF38-9031-A1ED-2FB3-A95315274933}"/>
              </a:ext>
            </a:extLst>
          </p:cNvPr>
          <p:cNvSpPr>
            <a:spLocks noGrp="1"/>
          </p:cNvSpPr>
          <p:nvPr>
            <p:ph type="body" sz="quarter" idx="14"/>
          </p:nvPr>
        </p:nvSpPr>
        <p:spPr>
          <a:xfrm>
            <a:off x="2552841" y="1553770"/>
            <a:ext cx="7086318" cy="320750"/>
          </a:xfrm>
          <a:prstGeom prst="rect">
            <a:avLst/>
          </a:prstGeom>
        </p:spPr>
        <p:txBody>
          <a:bodyPr anchor="ctr"/>
          <a:lstStyle>
            <a:lvl1pPr marL="0" indent="0">
              <a:buNone/>
              <a:defRPr sz="1200">
                <a:solidFill>
                  <a:schemeClr val="bg1"/>
                </a:solidFill>
              </a:defRPr>
            </a:lvl1pPr>
          </a:lstStyle>
          <a:p>
            <a:pPr lvl="0"/>
            <a:r>
              <a:rPr lang="en-US"/>
              <a:t>Click to edit Master text styles</a:t>
            </a:r>
          </a:p>
        </p:txBody>
      </p:sp>
      <p:sp>
        <p:nvSpPr>
          <p:cNvPr id="15" name="Text Placeholder 15">
            <a:extLst>
              <a:ext uri="{FF2B5EF4-FFF2-40B4-BE49-F238E27FC236}">
                <a16:creationId xmlns:a16="http://schemas.microsoft.com/office/drawing/2014/main" id="{352C9CD4-27AC-5433-E6CD-11D98A8250F9}"/>
              </a:ext>
            </a:extLst>
          </p:cNvPr>
          <p:cNvSpPr>
            <a:spLocks noGrp="1"/>
          </p:cNvSpPr>
          <p:nvPr>
            <p:ph type="body" sz="quarter" idx="15"/>
          </p:nvPr>
        </p:nvSpPr>
        <p:spPr>
          <a:xfrm>
            <a:off x="2552841" y="3067647"/>
            <a:ext cx="7086318" cy="308599"/>
          </a:xfrm>
          <a:prstGeom prst="rect">
            <a:avLst/>
          </a:prstGeom>
        </p:spPr>
        <p:txBody>
          <a:bodyPr anchor="ctr"/>
          <a:lstStyle>
            <a:lvl1pPr marL="0" indent="0">
              <a:buNone/>
              <a:defRPr sz="1200">
                <a:solidFill>
                  <a:schemeClr val="bg1"/>
                </a:solidFill>
              </a:defRPr>
            </a:lvl1pPr>
          </a:lstStyle>
          <a:p>
            <a:pPr lvl="0"/>
            <a:r>
              <a:rPr lang="en-US"/>
              <a:t>Click to edit Master text styles</a:t>
            </a:r>
          </a:p>
        </p:txBody>
      </p:sp>
      <p:sp>
        <p:nvSpPr>
          <p:cNvPr id="18" name="Text Placeholder 15">
            <a:extLst>
              <a:ext uri="{FF2B5EF4-FFF2-40B4-BE49-F238E27FC236}">
                <a16:creationId xmlns:a16="http://schemas.microsoft.com/office/drawing/2014/main" id="{E5603CB9-50D9-DC58-AFBB-339F44C621F6}"/>
              </a:ext>
            </a:extLst>
          </p:cNvPr>
          <p:cNvSpPr>
            <a:spLocks noGrp="1"/>
          </p:cNvSpPr>
          <p:nvPr>
            <p:ph type="body" sz="quarter" idx="16"/>
          </p:nvPr>
        </p:nvSpPr>
        <p:spPr>
          <a:xfrm>
            <a:off x="2552841" y="1925898"/>
            <a:ext cx="7086318" cy="1013629"/>
          </a:xfrm>
          <a:prstGeom prst="rect">
            <a:avLst/>
          </a:prstGeom>
        </p:spPr>
        <p:txBody>
          <a:bodyPr anchor="t"/>
          <a:lstStyle>
            <a:lvl1pPr marL="171450" indent="-171450">
              <a:buFont typeface="Arial" panose="020B0604020202020204" pitchFamily="34" charset="0"/>
              <a:buChar char="•"/>
              <a:defRPr sz="1000">
                <a:solidFill>
                  <a:schemeClr val="bg1"/>
                </a:solidFill>
              </a:defRPr>
            </a:lvl1pPr>
          </a:lstStyle>
          <a:p>
            <a:pPr lvl="0"/>
            <a:r>
              <a:rPr lang="en-US"/>
              <a:t>Click to edit Master text styles</a:t>
            </a:r>
          </a:p>
        </p:txBody>
      </p:sp>
      <p:sp>
        <p:nvSpPr>
          <p:cNvPr id="29" name="Text Placeholder 15">
            <a:extLst>
              <a:ext uri="{FF2B5EF4-FFF2-40B4-BE49-F238E27FC236}">
                <a16:creationId xmlns:a16="http://schemas.microsoft.com/office/drawing/2014/main" id="{E871B80E-F468-723B-CE69-C37B13F21E00}"/>
              </a:ext>
            </a:extLst>
          </p:cNvPr>
          <p:cNvSpPr>
            <a:spLocks noGrp="1"/>
          </p:cNvSpPr>
          <p:nvPr>
            <p:ph type="body" sz="quarter" idx="17"/>
          </p:nvPr>
        </p:nvSpPr>
        <p:spPr>
          <a:xfrm>
            <a:off x="2552841" y="3414759"/>
            <a:ext cx="7086318" cy="1013629"/>
          </a:xfrm>
          <a:prstGeom prst="rect">
            <a:avLst/>
          </a:prstGeom>
        </p:spPr>
        <p:txBody>
          <a:bodyPr anchor="t"/>
          <a:lstStyle>
            <a:lvl1pPr marL="171450" indent="-171450">
              <a:buFont typeface="Arial" panose="020B0604020202020204" pitchFamily="34" charset="0"/>
              <a:buChar char="•"/>
              <a:defRPr sz="1000">
                <a:solidFill>
                  <a:schemeClr val="bg1"/>
                </a:solidFill>
              </a:defRPr>
            </a:lvl1pPr>
          </a:lstStyle>
          <a:p>
            <a:pPr lvl="0"/>
            <a:r>
              <a:rPr lang="en-US"/>
              <a:t>Click to edit Master text styles</a:t>
            </a:r>
          </a:p>
        </p:txBody>
      </p:sp>
      <p:sp>
        <p:nvSpPr>
          <p:cNvPr id="30" name="Text Placeholder 15">
            <a:extLst>
              <a:ext uri="{FF2B5EF4-FFF2-40B4-BE49-F238E27FC236}">
                <a16:creationId xmlns:a16="http://schemas.microsoft.com/office/drawing/2014/main" id="{49BF5BF7-BC6E-8C79-99FC-3207E502EEC8}"/>
              </a:ext>
            </a:extLst>
          </p:cNvPr>
          <p:cNvSpPr>
            <a:spLocks noGrp="1"/>
          </p:cNvSpPr>
          <p:nvPr>
            <p:ph type="body" sz="quarter" idx="18"/>
          </p:nvPr>
        </p:nvSpPr>
        <p:spPr>
          <a:xfrm>
            <a:off x="2552841" y="4939698"/>
            <a:ext cx="7086318" cy="1013629"/>
          </a:xfrm>
          <a:prstGeom prst="rect">
            <a:avLst/>
          </a:prstGeom>
        </p:spPr>
        <p:txBody>
          <a:bodyPr anchor="t"/>
          <a:lstStyle>
            <a:lvl1pPr marL="171450" indent="-171450">
              <a:buFont typeface="Arial" panose="020B0604020202020204" pitchFamily="34" charset="0"/>
              <a:buChar char="•"/>
              <a:defRPr sz="1000">
                <a:solidFill>
                  <a:schemeClr val="bg1"/>
                </a:solidFill>
              </a:defRPr>
            </a:lvl1pPr>
          </a:lstStyle>
          <a:p>
            <a:pPr lvl="0"/>
            <a:r>
              <a:rPr lang="en-US"/>
              <a:t>Click to edit Master text styles</a:t>
            </a:r>
          </a:p>
        </p:txBody>
      </p:sp>
      <p:sp>
        <p:nvSpPr>
          <p:cNvPr id="31" name="Text Placeholder 15">
            <a:extLst>
              <a:ext uri="{FF2B5EF4-FFF2-40B4-BE49-F238E27FC236}">
                <a16:creationId xmlns:a16="http://schemas.microsoft.com/office/drawing/2014/main" id="{42ABEF14-E1D0-1333-AFB6-BC04CFFFA236}"/>
              </a:ext>
            </a:extLst>
          </p:cNvPr>
          <p:cNvSpPr>
            <a:spLocks noGrp="1"/>
          </p:cNvSpPr>
          <p:nvPr>
            <p:ph type="body" sz="quarter" idx="19"/>
          </p:nvPr>
        </p:nvSpPr>
        <p:spPr>
          <a:xfrm>
            <a:off x="2552841" y="4581525"/>
            <a:ext cx="7086318" cy="308599"/>
          </a:xfrm>
          <a:prstGeom prst="rect">
            <a:avLst/>
          </a:prstGeom>
        </p:spPr>
        <p:txBody>
          <a:bodyPr anchor="ctr"/>
          <a:lstStyle>
            <a:lvl1pPr marL="0" indent="0">
              <a:buNone/>
              <a:defRPr sz="12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04278423"/>
      </p:ext>
    </p:extLst>
  </p:cSld>
  <p:clrMapOvr>
    <a:masterClrMapping/>
  </p:clrMapOvr>
  <p:extLst>
    <p:ext uri="{DCECCB84-F9BA-43D5-87BE-67443E8EF086}">
      <p15:sldGuideLst xmlns:p15="http://schemas.microsoft.com/office/powerpoint/2012/main">
        <p15:guide id="1" pos="3840">
          <p15:clr>
            <a:srgbClr val="FBAE40"/>
          </p15:clr>
        </p15:guide>
        <p15:guide id="2" orient="horz" pos="288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5_fokusgrupper">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FBBB220F-F334-8379-FF50-0575BA5F877C}"/>
              </a:ext>
            </a:extLst>
          </p:cNvPr>
          <p:cNvGraphicFramePr>
            <a:graphicFrameLocks noGrp="1"/>
          </p:cNvGraphicFramePr>
          <p:nvPr userDrawn="1">
            <p:extLst>
              <p:ext uri="{D42A27DB-BD31-4B8C-83A1-F6EECF244321}">
                <p14:modId xmlns:p14="http://schemas.microsoft.com/office/powerpoint/2010/main" val="1461228797"/>
              </p:ext>
            </p:extLst>
          </p:nvPr>
        </p:nvGraphicFramePr>
        <p:xfrm>
          <a:off x="2552841" y="4581525"/>
          <a:ext cx="7086318" cy="1385759"/>
        </p:xfrm>
        <a:graphic>
          <a:graphicData uri="http://schemas.openxmlformats.org/drawingml/2006/table">
            <a:tbl>
              <a:tblPr firstRow="1" bandRow="1">
                <a:tableStyleId>{5C22544A-7EE6-4342-B048-85BDC9FD1C3A}</a:tableStyleId>
              </a:tblPr>
              <a:tblGrid>
                <a:gridCol w="7086318">
                  <a:extLst>
                    <a:ext uri="{9D8B030D-6E8A-4147-A177-3AD203B41FA5}">
                      <a16:colId xmlns:a16="http://schemas.microsoft.com/office/drawing/2014/main" val="3631078314"/>
                    </a:ext>
                  </a:extLst>
                </a:gridCol>
              </a:tblGrid>
              <a:tr h="249983">
                <a:tc>
                  <a:txBody>
                    <a:bodyPr/>
                    <a:lstStyle/>
                    <a:p>
                      <a:pPr marL="0" algn="l" defTabSz="914400" rtl="0" eaLnBrk="1" latinLnBrk="0" hangingPunct="1"/>
                      <a:endParaRPr lang="sv-SE" sz="1600" b="1" kern="1200" dirty="0">
                        <a:solidFill>
                          <a:schemeClr val="lt1"/>
                        </a:solidFill>
                        <a:latin typeface="Arial" panose="020B0604020202020204" pitchFamily="34" charset="0"/>
                        <a:ea typeface="+mn-ea"/>
                        <a:cs typeface="Arial" panose="020B0604020202020204" pitchFamily="34" charset="0"/>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17869761"/>
                  </a:ext>
                </a:extLst>
              </a:tr>
              <a:tr h="1050479">
                <a:tc>
                  <a:txBody>
                    <a:bodyPr/>
                    <a:lstStyle/>
                    <a:p>
                      <a:pPr marL="171450" indent="-171450">
                        <a:buFontTx/>
                        <a:buChar char="-"/>
                      </a:pPr>
                      <a:endParaRPr lang="sv-SE" sz="1050" i="1" dirty="0">
                        <a:solidFill>
                          <a:schemeClr val="bg1"/>
                        </a:solidFill>
                        <a:latin typeface="Arial" panose="020B0604020202020204" pitchFamily="34" charset="0"/>
                        <a:cs typeface="Arial" panose="020B0604020202020204" pitchFamily="34" charset="0"/>
                      </a:endParaRPr>
                    </a:p>
                  </a:txBody>
                  <a:tcPr marB="18000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val="1240634648"/>
                  </a:ext>
                </a:extLst>
              </a:tr>
            </a:tbl>
          </a:graphicData>
        </a:graphic>
      </p:graphicFrame>
      <p:sp>
        <p:nvSpPr>
          <p:cNvPr id="7" name="TextBox 12">
            <a:extLst>
              <a:ext uri="{FF2B5EF4-FFF2-40B4-BE49-F238E27FC236}">
                <a16:creationId xmlns:a16="http://schemas.microsoft.com/office/drawing/2014/main" id="{CA57C5DB-2486-F509-1B1F-8E57DBCDD207}"/>
              </a:ext>
            </a:extLst>
          </p:cNvPr>
          <p:cNvSpPr txBox="1"/>
          <p:nvPr userDrawn="1"/>
        </p:nvSpPr>
        <p:spPr>
          <a:xfrm>
            <a:off x="1600589" y="4250500"/>
            <a:ext cx="869149" cy="1569660"/>
          </a:xfrm>
          <a:prstGeom prst="rect">
            <a:avLst/>
          </a:prstGeom>
          <a:noFill/>
        </p:spPr>
        <p:txBody>
          <a:bodyPr wrap="none" rtlCol="0">
            <a:spAutoFit/>
          </a:bodyPr>
          <a:lstStyle/>
          <a:p>
            <a:r>
              <a:rPr lang="sv-SE" sz="9600" b="1" dirty="0">
                <a:solidFill>
                  <a:schemeClr val="accent6">
                    <a:lumMod val="40000"/>
                    <a:lumOff val="60000"/>
                  </a:schemeClr>
                </a:solidFill>
                <a:latin typeface="Arial" panose="020B0604020202020204" pitchFamily="34" charset="0"/>
                <a:cs typeface="Arial" panose="020B0604020202020204" pitchFamily="34" charset="0"/>
              </a:rPr>
              <a:t>3</a:t>
            </a:r>
          </a:p>
        </p:txBody>
      </p:sp>
      <p:sp>
        <p:nvSpPr>
          <p:cNvPr id="9" name="TextBox 15">
            <a:extLst>
              <a:ext uri="{FF2B5EF4-FFF2-40B4-BE49-F238E27FC236}">
                <a16:creationId xmlns:a16="http://schemas.microsoft.com/office/drawing/2014/main" id="{68B9A88A-31BD-C42C-8CA5-6ACC44D5C7AF}"/>
              </a:ext>
            </a:extLst>
          </p:cNvPr>
          <p:cNvSpPr txBox="1"/>
          <p:nvPr userDrawn="1"/>
        </p:nvSpPr>
        <p:spPr>
          <a:xfrm>
            <a:off x="1600589" y="1200520"/>
            <a:ext cx="908489" cy="1569660"/>
          </a:xfrm>
          <a:prstGeom prst="rect">
            <a:avLst/>
          </a:prstGeom>
          <a:noFill/>
        </p:spPr>
        <p:txBody>
          <a:bodyPr wrap="square" rtlCol="0">
            <a:spAutoFit/>
          </a:bodyPr>
          <a:lstStyle/>
          <a:p>
            <a:r>
              <a:rPr lang="sv-SE" sz="9600" b="1" dirty="0">
                <a:solidFill>
                  <a:schemeClr val="accent6"/>
                </a:solidFill>
                <a:latin typeface="Arial" panose="020B0604020202020204" pitchFamily="34" charset="0"/>
                <a:cs typeface="Arial" panose="020B0604020202020204" pitchFamily="34" charset="0"/>
              </a:rPr>
              <a:t>1</a:t>
            </a:r>
          </a:p>
        </p:txBody>
      </p:sp>
      <p:graphicFrame>
        <p:nvGraphicFramePr>
          <p:cNvPr id="10" name="Table 2">
            <a:extLst>
              <a:ext uri="{FF2B5EF4-FFF2-40B4-BE49-F238E27FC236}">
                <a16:creationId xmlns:a16="http://schemas.microsoft.com/office/drawing/2014/main" id="{140E756D-E875-68AD-5BD7-F5B6D91BB2C5}"/>
              </a:ext>
            </a:extLst>
          </p:cNvPr>
          <p:cNvGraphicFramePr>
            <a:graphicFrameLocks noGrp="1"/>
          </p:cNvGraphicFramePr>
          <p:nvPr userDrawn="1">
            <p:extLst>
              <p:ext uri="{D42A27DB-BD31-4B8C-83A1-F6EECF244321}">
                <p14:modId xmlns:p14="http://schemas.microsoft.com/office/powerpoint/2010/main" val="1081858023"/>
              </p:ext>
            </p:extLst>
          </p:nvPr>
        </p:nvGraphicFramePr>
        <p:xfrm>
          <a:off x="2552841" y="3068638"/>
          <a:ext cx="7086318" cy="1385759"/>
        </p:xfrm>
        <a:graphic>
          <a:graphicData uri="http://schemas.openxmlformats.org/drawingml/2006/table">
            <a:tbl>
              <a:tblPr firstRow="1" bandRow="1">
                <a:tableStyleId>{5C22544A-7EE6-4342-B048-85BDC9FD1C3A}</a:tableStyleId>
              </a:tblPr>
              <a:tblGrid>
                <a:gridCol w="7086318">
                  <a:extLst>
                    <a:ext uri="{9D8B030D-6E8A-4147-A177-3AD203B41FA5}">
                      <a16:colId xmlns:a16="http://schemas.microsoft.com/office/drawing/2014/main" val="3631078314"/>
                    </a:ext>
                  </a:extLst>
                </a:gridCol>
              </a:tblGrid>
              <a:tr h="249983">
                <a:tc>
                  <a:txBody>
                    <a:bodyPr/>
                    <a:lstStyle/>
                    <a:p>
                      <a:pPr marL="0" algn="l" defTabSz="914400" rtl="0" eaLnBrk="1" latinLnBrk="0" hangingPunct="1"/>
                      <a:endParaRPr lang="sv-SE" sz="1600" b="1" kern="1200" dirty="0">
                        <a:solidFill>
                          <a:schemeClr val="lt1"/>
                        </a:solidFill>
                        <a:latin typeface="Arial" panose="020B0604020202020204" pitchFamily="34" charset="0"/>
                        <a:ea typeface="+mn-ea"/>
                        <a:cs typeface="Arial" panose="020B0604020202020204" pitchFamily="34" charset="0"/>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817869761"/>
                  </a:ext>
                </a:extLst>
              </a:tr>
              <a:tr h="1050479">
                <a:tc>
                  <a:txBody>
                    <a:bodyPr/>
                    <a:lstStyle/>
                    <a:p>
                      <a:pPr marL="171450" indent="-171450">
                        <a:buFontTx/>
                        <a:buChar char="-"/>
                      </a:pPr>
                      <a:endParaRPr lang="sv-SE" sz="1050" i="1" dirty="0">
                        <a:solidFill>
                          <a:schemeClr val="bg1"/>
                        </a:solidFill>
                        <a:latin typeface="Arial" panose="020B0604020202020204" pitchFamily="34" charset="0"/>
                        <a:cs typeface="Arial" panose="020B0604020202020204" pitchFamily="34" charset="0"/>
                      </a:endParaRPr>
                    </a:p>
                  </a:txBody>
                  <a:tcPr marB="18000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6">
                        <a:lumMod val="60000"/>
                        <a:lumOff val="40000"/>
                      </a:schemeClr>
                    </a:solidFill>
                  </a:tcPr>
                </a:tc>
                <a:extLst>
                  <a:ext uri="{0D108BD9-81ED-4DB2-BD59-A6C34878D82A}">
                    <a16:rowId xmlns:a16="http://schemas.microsoft.com/office/drawing/2014/main" val="1240634648"/>
                  </a:ext>
                </a:extLst>
              </a:tr>
            </a:tbl>
          </a:graphicData>
        </a:graphic>
      </p:graphicFrame>
      <p:graphicFrame>
        <p:nvGraphicFramePr>
          <p:cNvPr id="11" name="Table 2">
            <a:extLst>
              <a:ext uri="{FF2B5EF4-FFF2-40B4-BE49-F238E27FC236}">
                <a16:creationId xmlns:a16="http://schemas.microsoft.com/office/drawing/2014/main" id="{8FBA3AC8-02BA-5549-C3D0-C6F62FDCB148}"/>
              </a:ext>
            </a:extLst>
          </p:cNvPr>
          <p:cNvGraphicFramePr>
            <a:graphicFrameLocks noGrp="1"/>
          </p:cNvGraphicFramePr>
          <p:nvPr userDrawn="1">
            <p:extLst>
              <p:ext uri="{D42A27DB-BD31-4B8C-83A1-F6EECF244321}">
                <p14:modId xmlns:p14="http://schemas.microsoft.com/office/powerpoint/2010/main" val="2757624957"/>
              </p:ext>
            </p:extLst>
          </p:nvPr>
        </p:nvGraphicFramePr>
        <p:xfrm>
          <a:off x="2552841" y="1553770"/>
          <a:ext cx="7086318" cy="1385759"/>
        </p:xfrm>
        <a:graphic>
          <a:graphicData uri="http://schemas.openxmlformats.org/drawingml/2006/table">
            <a:tbl>
              <a:tblPr firstRow="1" bandRow="1">
                <a:tableStyleId>{5C22544A-7EE6-4342-B048-85BDC9FD1C3A}</a:tableStyleId>
              </a:tblPr>
              <a:tblGrid>
                <a:gridCol w="7086318">
                  <a:extLst>
                    <a:ext uri="{9D8B030D-6E8A-4147-A177-3AD203B41FA5}">
                      <a16:colId xmlns:a16="http://schemas.microsoft.com/office/drawing/2014/main" val="3631078314"/>
                    </a:ext>
                  </a:extLst>
                </a:gridCol>
              </a:tblGrid>
              <a:tr h="249983">
                <a:tc>
                  <a:txBody>
                    <a:bodyPr/>
                    <a:lstStyle/>
                    <a:p>
                      <a:pPr marL="0" algn="l" defTabSz="914400" rtl="0" eaLnBrk="1" latinLnBrk="0" hangingPunct="1"/>
                      <a:endParaRPr lang="sv-SE" sz="1600" b="1" kern="1200" dirty="0">
                        <a:solidFill>
                          <a:schemeClr val="lt1"/>
                        </a:solidFill>
                        <a:latin typeface="Arial" panose="020B0604020202020204" pitchFamily="34" charset="0"/>
                        <a:ea typeface="+mn-ea"/>
                        <a:cs typeface="Arial" panose="020B0604020202020204" pitchFamily="34" charset="0"/>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817869761"/>
                  </a:ext>
                </a:extLst>
              </a:tr>
              <a:tr h="1050479">
                <a:tc>
                  <a:txBody>
                    <a:bodyPr/>
                    <a:lstStyle/>
                    <a:p>
                      <a:pPr marL="171450" indent="-171450">
                        <a:buFontTx/>
                        <a:buChar char="-"/>
                      </a:pPr>
                      <a:endParaRPr lang="sv-SE" sz="1050" i="1" dirty="0">
                        <a:solidFill>
                          <a:schemeClr val="bg1"/>
                        </a:solidFill>
                        <a:latin typeface="Arial" panose="020B0604020202020204" pitchFamily="34" charset="0"/>
                        <a:cs typeface="Arial" panose="020B0604020202020204" pitchFamily="34" charset="0"/>
                      </a:endParaRPr>
                    </a:p>
                  </a:txBody>
                  <a:tcPr marB="18000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6"/>
                    </a:solidFill>
                  </a:tcPr>
                </a:tc>
                <a:extLst>
                  <a:ext uri="{0D108BD9-81ED-4DB2-BD59-A6C34878D82A}">
                    <a16:rowId xmlns:a16="http://schemas.microsoft.com/office/drawing/2014/main" val="1240634648"/>
                  </a:ext>
                </a:extLst>
              </a:tr>
            </a:tbl>
          </a:graphicData>
        </a:graphic>
      </p:graphicFrame>
      <p:sp>
        <p:nvSpPr>
          <p:cNvPr id="12" name="TextBox 15">
            <a:extLst>
              <a:ext uri="{FF2B5EF4-FFF2-40B4-BE49-F238E27FC236}">
                <a16:creationId xmlns:a16="http://schemas.microsoft.com/office/drawing/2014/main" id="{365401E7-5F1C-A5EB-8234-EF5E64801C42}"/>
              </a:ext>
            </a:extLst>
          </p:cNvPr>
          <p:cNvSpPr txBox="1"/>
          <p:nvPr userDrawn="1"/>
        </p:nvSpPr>
        <p:spPr>
          <a:xfrm>
            <a:off x="1600589" y="2770179"/>
            <a:ext cx="1045541" cy="1569660"/>
          </a:xfrm>
          <a:prstGeom prst="rect">
            <a:avLst/>
          </a:prstGeom>
          <a:noFill/>
        </p:spPr>
        <p:txBody>
          <a:bodyPr wrap="square" rtlCol="0">
            <a:spAutoFit/>
          </a:bodyPr>
          <a:lstStyle/>
          <a:p>
            <a:r>
              <a:rPr lang="sv-SE" sz="9600" b="1" dirty="0">
                <a:solidFill>
                  <a:schemeClr val="accent6">
                    <a:lumMod val="60000"/>
                    <a:lumOff val="40000"/>
                  </a:schemeClr>
                </a:solidFill>
                <a:latin typeface="Arial" panose="020B0604020202020204" pitchFamily="34" charset="0"/>
                <a:cs typeface="Arial" panose="020B0604020202020204" pitchFamily="34" charset="0"/>
              </a:rPr>
              <a:t>2</a:t>
            </a:r>
          </a:p>
        </p:txBody>
      </p:sp>
      <p:pic>
        <p:nvPicPr>
          <p:cNvPr id="3" name="Graphic 33">
            <a:extLst>
              <a:ext uri="{FF2B5EF4-FFF2-40B4-BE49-F238E27FC236}">
                <a16:creationId xmlns:a16="http://schemas.microsoft.com/office/drawing/2014/main" id="{97961C25-8D63-68C2-BE75-4C1D6F77BF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035" y="5994642"/>
            <a:ext cx="1780317" cy="447566"/>
          </a:xfrm>
          <a:prstGeom prst="rect">
            <a:avLst/>
          </a:prstGeom>
        </p:spPr>
      </p:pic>
      <p:sp>
        <p:nvSpPr>
          <p:cNvPr id="5" name="Text Placeholder 15">
            <a:extLst>
              <a:ext uri="{FF2B5EF4-FFF2-40B4-BE49-F238E27FC236}">
                <a16:creationId xmlns:a16="http://schemas.microsoft.com/office/drawing/2014/main" id="{A549B07E-1BF6-5B84-8AC2-A73C0AA2135A}"/>
              </a:ext>
            </a:extLst>
          </p:cNvPr>
          <p:cNvSpPr>
            <a:spLocks noGrp="1"/>
          </p:cNvSpPr>
          <p:nvPr>
            <p:ph type="body" sz="quarter" idx="14"/>
          </p:nvPr>
        </p:nvSpPr>
        <p:spPr>
          <a:xfrm>
            <a:off x="2552841" y="1553770"/>
            <a:ext cx="7086318" cy="320750"/>
          </a:xfrm>
          <a:prstGeom prst="rect">
            <a:avLst/>
          </a:prstGeom>
        </p:spPr>
        <p:txBody>
          <a:bodyPr anchor="ctr"/>
          <a:lstStyle>
            <a:lvl1pPr marL="0" indent="0">
              <a:buNone/>
              <a:defRPr sz="1200">
                <a:solidFill>
                  <a:schemeClr val="bg1"/>
                </a:solidFill>
              </a:defRPr>
            </a:lvl1pPr>
          </a:lstStyle>
          <a:p>
            <a:pPr lvl="0"/>
            <a:r>
              <a:rPr lang="en-US"/>
              <a:t>Click to edit Master text styles</a:t>
            </a:r>
          </a:p>
        </p:txBody>
      </p:sp>
      <p:sp>
        <p:nvSpPr>
          <p:cNvPr id="6" name="Text Placeholder 15">
            <a:extLst>
              <a:ext uri="{FF2B5EF4-FFF2-40B4-BE49-F238E27FC236}">
                <a16:creationId xmlns:a16="http://schemas.microsoft.com/office/drawing/2014/main" id="{2A3977E0-F5BA-12FA-C10C-E3C989BE2CC4}"/>
              </a:ext>
            </a:extLst>
          </p:cNvPr>
          <p:cNvSpPr>
            <a:spLocks noGrp="1"/>
          </p:cNvSpPr>
          <p:nvPr>
            <p:ph type="body" sz="quarter" idx="15"/>
          </p:nvPr>
        </p:nvSpPr>
        <p:spPr>
          <a:xfrm>
            <a:off x="2552841" y="3067647"/>
            <a:ext cx="7086318" cy="308599"/>
          </a:xfrm>
          <a:prstGeom prst="rect">
            <a:avLst/>
          </a:prstGeom>
        </p:spPr>
        <p:txBody>
          <a:bodyPr anchor="ctr"/>
          <a:lstStyle>
            <a:lvl1pPr marL="0" indent="0">
              <a:buNone/>
              <a:defRPr sz="1200">
                <a:solidFill>
                  <a:schemeClr val="bg1"/>
                </a:solidFill>
              </a:defRPr>
            </a:lvl1pPr>
          </a:lstStyle>
          <a:p>
            <a:pPr lvl="0"/>
            <a:r>
              <a:rPr lang="en-US"/>
              <a:t>Click to edit Master text styles</a:t>
            </a:r>
          </a:p>
        </p:txBody>
      </p:sp>
      <p:sp>
        <p:nvSpPr>
          <p:cNvPr id="8" name="Text Placeholder 15">
            <a:extLst>
              <a:ext uri="{FF2B5EF4-FFF2-40B4-BE49-F238E27FC236}">
                <a16:creationId xmlns:a16="http://schemas.microsoft.com/office/drawing/2014/main" id="{E0F24E7C-56A5-7664-DAD5-ACC167597B2C}"/>
              </a:ext>
            </a:extLst>
          </p:cNvPr>
          <p:cNvSpPr>
            <a:spLocks noGrp="1"/>
          </p:cNvSpPr>
          <p:nvPr>
            <p:ph type="body" sz="quarter" idx="16"/>
          </p:nvPr>
        </p:nvSpPr>
        <p:spPr>
          <a:xfrm>
            <a:off x="2552841" y="1925898"/>
            <a:ext cx="7086318" cy="1013629"/>
          </a:xfrm>
          <a:prstGeom prst="rect">
            <a:avLst/>
          </a:prstGeom>
        </p:spPr>
        <p:txBody>
          <a:bodyPr anchor="t"/>
          <a:lstStyle>
            <a:lvl1pPr marL="171450" indent="-171450">
              <a:buFont typeface="Arial" panose="020B0604020202020204" pitchFamily="34" charset="0"/>
              <a:buChar char="•"/>
              <a:defRPr sz="1000">
                <a:solidFill>
                  <a:schemeClr val="bg1"/>
                </a:solidFill>
              </a:defRPr>
            </a:lvl1pPr>
          </a:lstStyle>
          <a:p>
            <a:pPr lvl="0"/>
            <a:r>
              <a:rPr lang="en-US"/>
              <a:t>Click to edit Master text styles</a:t>
            </a:r>
          </a:p>
        </p:txBody>
      </p:sp>
      <p:sp>
        <p:nvSpPr>
          <p:cNvPr id="13" name="Text Placeholder 15">
            <a:extLst>
              <a:ext uri="{FF2B5EF4-FFF2-40B4-BE49-F238E27FC236}">
                <a16:creationId xmlns:a16="http://schemas.microsoft.com/office/drawing/2014/main" id="{C44F895C-F815-1CE2-522E-FA4ED6D9488A}"/>
              </a:ext>
            </a:extLst>
          </p:cNvPr>
          <p:cNvSpPr>
            <a:spLocks noGrp="1"/>
          </p:cNvSpPr>
          <p:nvPr>
            <p:ph type="body" sz="quarter" idx="17"/>
          </p:nvPr>
        </p:nvSpPr>
        <p:spPr>
          <a:xfrm>
            <a:off x="2552841" y="3414759"/>
            <a:ext cx="7086318" cy="1013629"/>
          </a:xfrm>
          <a:prstGeom prst="rect">
            <a:avLst/>
          </a:prstGeom>
        </p:spPr>
        <p:txBody>
          <a:bodyPr anchor="t"/>
          <a:lstStyle>
            <a:lvl1pPr marL="171450" indent="-171450">
              <a:buFont typeface="Arial" panose="020B0604020202020204" pitchFamily="34" charset="0"/>
              <a:buChar char="•"/>
              <a:defRPr sz="1000">
                <a:solidFill>
                  <a:schemeClr val="bg1"/>
                </a:solidFill>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46E9104-6A70-6C45-B39E-D4498B0AF704}"/>
              </a:ext>
            </a:extLst>
          </p:cNvPr>
          <p:cNvSpPr>
            <a:spLocks noGrp="1"/>
          </p:cNvSpPr>
          <p:nvPr>
            <p:ph type="body" sz="quarter" idx="18"/>
          </p:nvPr>
        </p:nvSpPr>
        <p:spPr>
          <a:xfrm>
            <a:off x="2552841" y="4939698"/>
            <a:ext cx="7086318" cy="1013629"/>
          </a:xfrm>
          <a:prstGeom prst="rect">
            <a:avLst/>
          </a:prstGeom>
        </p:spPr>
        <p:txBody>
          <a:bodyPr anchor="t"/>
          <a:lstStyle>
            <a:lvl1pPr marL="171450" indent="-171450">
              <a:buFont typeface="Arial" panose="020B0604020202020204" pitchFamily="34" charset="0"/>
              <a:buChar char="•"/>
              <a:defRPr sz="1000">
                <a:solidFill>
                  <a:schemeClr val="bg1"/>
                </a:solidFill>
              </a:defRPr>
            </a:lvl1pPr>
          </a:lstStyle>
          <a:p>
            <a:pPr lvl="0"/>
            <a:r>
              <a:rPr lang="en-US"/>
              <a:t>Click to edit Master text styles</a:t>
            </a:r>
          </a:p>
        </p:txBody>
      </p:sp>
      <p:sp>
        <p:nvSpPr>
          <p:cNvPr id="15" name="Text Placeholder 15">
            <a:extLst>
              <a:ext uri="{FF2B5EF4-FFF2-40B4-BE49-F238E27FC236}">
                <a16:creationId xmlns:a16="http://schemas.microsoft.com/office/drawing/2014/main" id="{2CCF0992-B8AD-695B-8DDA-C4151641EB8E}"/>
              </a:ext>
            </a:extLst>
          </p:cNvPr>
          <p:cNvSpPr>
            <a:spLocks noGrp="1"/>
          </p:cNvSpPr>
          <p:nvPr>
            <p:ph type="body" sz="quarter" idx="19"/>
          </p:nvPr>
        </p:nvSpPr>
        <p:spPr>
          <a:xfrm>
            <a:off x="2552841" y="4581525"/>
            <a:ext cx="7086318" cy="308599"/>
          </a:xfrm>
          <a:prstGeom prst="rect">
            <a:avLst/>
          </a:prstGeom>
        </p:spPr>
        <p:txBody>
          <a:bodyPr anchor="ctr"/>
          <a:lstStyle>
            <a:lvl1pPr marL="0" indent="0">
              <a:buNone/>
              <a:defRPr sz="12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61946007"/>
      </p:ext>
    </p:extLst>
  </p:cSld>
  <p:clrMapOvr>
    <a:masterClrMapping/>
  </p:clrMapOvr>
  <p:extLst>
    <p:ext uri="{DCECCB84-F9BA-43D5-87BE-67443E8EF086}">
      <p15:sldGuideLst xmlns:p15="http://schemas.microsoft.com/office/powerpoint/2012/main">
        <p15:guide id="1" pos="3840">
          <p15:clr>
            <a:srgbClr val="FBAE40"/>
          </p15:clr>
        </p15:guide>
        <p15:guide id="2" orient="horz" pos="19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å/ turkos: Tacksida">
    <p:spTree>
      <p:nvGrpSpPr>
        <p:cNvPr id="1" name=""/>
        <p:cNvGrpSpPr/>
        <p:nvPr/>
      </p:nvGrpSpPr>
      <p:grpSpPr>
        <a:xfrm>
          <a:off x="0" y="0"/>
          <a:ext cx="0" cy="0"/>
          <a:chOff x="0" y="0"/>
          <a:chExt cx="0" cy="0"/>
        </a:xfrm>
      </p:grpSpPr>
      <p:sp>
        <p:nvSpPr>
          <p:cNvPr id="12" name="Rectangle 37">
            <a:extLst>
              <a:ext uri="{FF2B5EF4-FFF2-40B4-BE49-F238E27FC236}">
                <a16:creationId xmlns:a16="http://schemas.microsoft.com/office/drawing/2014/main" id="{7D4F2F5E-D19A-4006-A2DA-D7DB1274E715}"/>
              </a:ext>
            </a:extLst>
          </p:cNvPr>
          <p:cNvSpPr/>
          <p:nvPr userDrawn="1"/>
        </p:nvSpPr>
        <p:spPr>
          <a:xfrm flipH="1">
            <a:off x="180000" y="180000"/>
            <a:ext cx="11831998" cy="6497782"/>
          </a:xfrm>
          <a:prstGeom prst="rect">
            <a:avLst/>
          </a:prstGeom>
          <a:solidFill>
            <a:srgbClr val="0D4B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Graphic 49">
            <a:extLst>
              <a:ext uri="{FF2B5EF4-FFF2-40B4-BE49-F238E27FC236}">
                <a16:creationId xmlns:a16="http://schemas.microsoft.com/office/drawing/2014/main" id="{074E64DD-303B-4CCE-9370-993657B5E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94982" y="5994642"/>
            <a:ext cx="1780317" cy="447566"/>
          </a:xfrm>
          <a:prstGeom prst="rect">
            <a:avLst/>
          </a:prstGeom>
        </p:spPr>
      </p:pic>
      <p:pic>
        <p:nvPicPr>
          <p:cNvPr id="16" name="Picture 50" descr="A picture containing object, honeycomb, light, ball&#10;&#10;Description automatically generated">
            <a:extLst>
              <a:ext uri="{FF2B5EF4-FFF2-40B4-BE49-F238E27FC236}">
                <a16:creationId xmlns:a16="http://schemas.microsoft.com/office/drawing/2014/main" id="{BEC44AA1-4B61-425B-8DE3-FA233B8C0EEA}"/>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a:ext>
            </a:extLst>
          </a:blip>
          <a:srcRect t="25926" r="44930"/>
          <a:stretch/>
        </p:blipFill>
        <p:spPr>
          <a:xfrm>
            <a:off x="6408345" y="180000"/>
            <a:ext cx="5603653" cy="4305598"/>
          </a:xfrm>
          <a:prstGeom prst="rect">
            <a:avLst/>
          </a:prstGeom>
        </p:spPr>
      </p:pic>
      <p:sp>
        <p:nvSpPr>
          <p:cNvPr id="3" name="Picture Placeholder 2">
            <a:extLst>
              <a:ext uri="{FF2B5EF4-FFF2-40B4-BE49-F238E27FC236}">
                <a16:creationId xmlns:a16="http://schemas.microsoft.com/office/drawing/2014/main" id="{AF4AF45C-E96A-975A-1304-952799B54EB3}"/>
              </a:ext>
            </a:extLst>
          </p:cNvPr>
          <p:cNvSpPr>
            <a:spLocks noGrp="1"/>
          </p:cNvSpPr>
          <p:nvPr>
            <p:ph type="pic" sz="quarter" idx="10"/>
          </p:nvPr>
        </p:nvSpPr>
        <p:spPr>
          <a:xfrm>
            <a:off x="523212" y="519797"/>
            <a:ext cx="2543175" cy="581818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r>
              <a:rPr lang="en-US"/>
              <a:t>Click icon to add picture</a:t>
            </a:r>
            <a:endParaRPr lang="sv-SE" dirty="0"/>
          </a:p>
        </p:txBody>
      </p:sp>
    </p:spTree>
    <p:extLst>
      <p:ext uri="{BB962C8B-B14F-4D97-AF65-F5344CB8AC3E}">
        <p14:creationId xmlns:p14="http://schemas.microsoft.com/office/powerpoint/2010/main" val="339288073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med mörk bild">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AF6B83F9-9037-4ECF-AB36-EAC885AA55AE}"/>
              </a:ext>
            </a:extLst>
          </p:cNvPr>
          <p:cNvSpPr>
            <a:spLocks noGrp="1"/>
          </p:cNvSpPr>
          <p:nvPr>
            <p:ph type="pic" sz="quarter" idx="13"/>
          </p:nvPr>
        </p:nvSpPr>
        <p:spPr>
          <a:xfrm>
            <a:off x="0" y="0"/>
            <a:ext cx="12192000" cy="6858000"/>
          </a:xfrm>
          <a:solidFill>
            <a:schemeClr val="tx2"/>
          </a:solidFill>
          <a:ln>
            <a:noFill/>
          </a:ln>
        </p:spPr>
        <p:txBody>
          <a:bodyPr/>
          <a:lstStyle>
            <a:lvl1pPr marL="0" indent="0" algn="l">
              <a:buNone/>
              <a:defRPr>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A20739F5-13E2-4109-9B9A-9638B2648299}"/>
              </a:ext>
            </a:extLst>
          </p:cNvPr>
          <p:cNvSpPr>
            <a:spLocks noGrp="1"/>
          </p:cNvSpPr>
          <p:nvPr>
            <p:ph type="title" hasCustomPrompt="1"/>
          </p:nvPr>
        </p:nvSpPr>
        <p:spPr>
          <a:xfrm>
            <a:off x="566949" y="2574920"/>
            <a:ext cx="6300000" cy="1800000"/>
          </a:xfrm>
          <a:noFill/>
        </p:spPr>
        <p:txBody>
          <a:bodyPr anchor="ctr" anchorCtr="0"/>
          <a:lstStyle>
            <a:lvl1pPr>
              <a:defRPr sz="6600">
                <a:solidFill>
                  <a:schemeClr val="bg1"/>
                </a:solidFill>
              </a:defRPr>
            </a:lvl1pPr>
          </a:lstStyle>
          <a:p>
            <a:r>
              <a:rPr lang="sv-SE" dirty="0"/>
              <a:t>Klicka här för att skriva in text först</a:t>
            </a:r>
          </a:p>
        </p:txBody>
      </p:sp>
      <p:sp>
        <p:nvSpPr>
          <p:cNvPr id="4" name="Platshållare för datum 3">
            <a:extLst>
              <a:ext uri="{FF2B5EF4-FFF2-40B4-BE49-F238E27FC236}">
                <a16:creationId xmlns:a16="http://schemas.microsoft.com/office/drawing/2014/main" id="{6E1F0044-F258-499B-A2CB-4512832110D2}"/>
              </a:ext>
            </a:extLst>
          </p:cNvPr>
          <p:cNvSpPr>
            <a:spLocks noGrp="1"/>
          </p:cNvSpPr>
          <p:nvPr>
            <p:ph type="dt" sz="half" idx="10"/>
          </p:nvPr>
        </p:nvSpPr>
        <p:spPr>
          <a:xfrm>
            <a:off x="630559" y="6870473"/>
            <a:ext cx="2743200" cy="365125"/>
          </a:xfrm>
          <a:noFill/>
        </p:spPr>
        <p:txBody>
          <a:bodyPr/>
          <a:lstStyle>
            <a:lvl1pPr>
              <a:defRPr>
                <a:solidFill>
                  <a:schemeClr val="bg1"/>
                </a:solidFill>
              </a:defRPr>
            </a:lvl1pPr>
          </a:lstStyle>
          <a:p>
            <a:fld id="{38F79583-B9D5-48D7-8A32-8F16C492009D}" type="datetime1">
              <a:rPr lang="sv-SE" smtClean="0"/>
              <a:t>2023-11-26</a:t>
            </a:fld>
            <a:endParaRPr lang="sv-SE" dirty="0"/>
          </a:p>
        </p:txBody>
      </p:sp>
      <p:sp>
        <p:nvSpPr>
          <p:cNvPr id="5" name="Platshållare för sidfot 4">
            <a:extLst>
              <a:ext uri="{FF2B5EF4-FFF2-40B4-BE49-F238E27FC236}">
                <a16:creationId xmlns:a16="http://schemas.microsoft.com/office/drawing/2014/main" id="{4B8E36A6-0716-433C-AE62-1579F2875E34}"/>
              </a:ext>
            </a:extLst>
          </p:cNvPr>
          <p:cNvSpPr>
            <a:spLocks noGrp="1"/>
          </p:cNvSpPr>
          <p:nvPr>
            <p:ph type="ftr" sz="quarter" idx="11"/>
          </p:nvPr>
        </p:nvSpPr>
        <p:spPr>
          <a:xfrm>
            <a:off x="4038600" y="6870473"/>
            <a:ext cx="4114800" cy="365125"/>
          </a:xfrm>
          <a:noFill/>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073751DD-3040-4BF5-91CF-F5F914E96129}"/>
              </a:ext>
            </a:extLst>
          </p:cNvPr>
          <p:cNvSpPr>
            <a:spLocks noGrp="1"/>
          </p:cNvSpPr>
          <p:nvPr>
            <p:ph type="sldNum" sz="quarter" idx="12"/>
          </p:nvPr>
        </p:nvSpPr>
        <p:spPr>
          <a:xfrm>
            <a:off x="8824913" y="6870473"/>
            <a:ext cx="2743200" cy="365125"/>
          </a:xfrm>
          <a:noFill/>
        </p:spPr>
        <p:txBody>
          <a:bodyPr/>
          <a:lstStyle>
            <a:lvl1pPr>
              <a:defRPr>
                <a:solidFill>
                  <a:schemeClr val="bg1"/>
                </a:solidFill>
              </a:defRPr>
            </a:lvl1pPr>
          </a:lstStyle>
          <a:p>
            <a:fld id="{667D111D-9A6F-4DAE-883D-82FAF5E33F2D}" type="slidenum">
              <a:rPr lang="sv-SE" smtClean="0"/>
              <a:pPr/>
              <a:t>‹#›</a:t>
            </a:fld>
            <a:endParaRPr lang="sv-SE"/>
          </a:p>
        </p:txBody>
      </p:sp>
      <p:sp>
        <p:nvSpPr>
          <p:cNvPr id="7" name="textruta 6">
            <a:extLst>
              <a:ext uri="{FF2B5EF4-FFF2-40B4-BE49-F238E27FC236}">
                <a16:creationId xmlns:a16="http://schemas.microsoft.com/office/drawing/2014/main" id="{1E73DF5D-240C-40BB-8DF6-45D14B5FF9A7}"/>
              </a:ext>
            </a:extLst>
          </p:cNvPr>
          <p:cNvSpPr txBox="1"/>
          <p:nvPr userDrawn="1"/>
        </p:nvSpPr>
        <p:spPr>
          <a:xfrm>
            <a:off x="0" y="7247337"/>
            <a:ext cx="12196192" cy="138499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Detta format använder du för rubrik (en eller två rader) samt diskret men stor ikon på höger sida.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För att lägga in en ikon – kopiera (</a:t>
            </a:r>
            <a:r>
              <a:rPr lang="sv-SE" sz="1400" kern="1200" dirty="0" err="1">
                <a:solidFill>
                  <a:schemeClr val="tx1"/>
                </a:solidFill>
                <a:effectLst/>
                <a:latin typeface="+mn-lt"/>
                <a:ea typeface="+mn-ea"/>
                <a:cs typeface="+mn-cs"/>
              </a:rPr>
              <a:t>Ctrl</a:t>
            </a:r>
            <a:r>
              <a:rPr lang="sv-SE" sz="1400" kern="1200" dirty="0">
                <a:solidFill>
                  <a:schemeClr val="tx1"/>
                </a:solidFill>
                <a:effectLst/>
                <a:latin typeface="+mn-lt"/>
                <a:ea typeface="+mn-ea"/>
                <a:cs typeface="+mn-cs"/>
              </a:rPr>
              <a:t>-C) en från sidan med ikoner i presentationen i den ljusare blå färgen och klistra in här (</a:t>
            </a:r>
            <a:r>
              <a:rPr lang="sv-SE" sz="1400" kern="1200" dirty="0" err="1">
                <a:solidFill>
                  <a:schemeClr val="tx1"/>
                </a:solidFill>
                <a:effectLst/>
                <a:latin typeface="+mn-lt"/>
                <a:ea typeface="+mn-ea"/>
                <a:cs typeface="+mn-cs"/>
              </a:rPr>
              <a:t>Ctrl</a:t>
            </a:r>
            <a:r>
              <a:rPr lang="sv-SE" sz="1400" kern="1200" dirty="0">
                <a:solidFill>
                  <a:schemeClr val="tx1"/>
                </a:solidFill>
                <a:effectLst/>
                <a:latin typeface="+mn-lt"/>
                <a:ea typeface="+mn-ea"/>
                <a:cs typeface="+mn-cs"/>
              </a:rPr>
              <a:t>-V).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Förstora ikonen (</a:t>
            </a:r>
            <a:r>
              <a:rPr lang="sv-SE" sz="1400" kern="1200" dirty="0" err="1">
                <a:solidFill>
                  <a:schemeClr val="tx1"/>
                </a:solidFill>
                <a:effectLst/>
                <a:latin typeface="+mn-lt"/>
                <a:ea typeface="+mn-ea"/>
                <a:cs typeface="+mn-cs"/>
              </a:rPr>
              <a:t>Ctrl</a:t>
            </a:r>
            <a:r>
              <a:rPr lang="sv-SE" sz="1400" kern="1200" dirty="0">
                <a:solidFill>
                  <a:schemeClr val="tx1"/>
                </a:solidFill>
                <a:effectLst/>
                <a:latin typeface="+mn-lt"/>
                <a:ea typeface="+mn-ea"/>
                <a:cs typeface="+mn-cs"/>
              </a:rPr>
              <a:t> och dra med musen) så stor som möjligt. Gärna lite utanför kanten till höger och/eller upptill, men ska vara högerställd </a:t>
            </a:r>
            <a:br>
              <a:rPr lang="sv-SE" sz="1400" kern="1200" dirty="0">
                <a:solidFill>
                  <a:schemeClr val="tx1"/>
                </a:solidFill>
                <a:effectLst/>
                <a:latin typeface="+mn-lt"/>
                <a:ea typeface="+mn-ea"/>
                <a:cs typeface="+mn-cs"/>
              </a:rPr>
            </a:br>
            <a:r>
              <a:rPr lang="sv-SE" sz="1400" kern="1200" dirty="0">
                <a:solidFill>
                  <a:schemeClr val="tx1"/>
                </a:solidFill>
                <a:effectLst/>
                <a:latin typeface="+mn-lt"/>
                <a:ea typeface="+mn-ea"/>
                <a:cs typeface="+mn-cs"/>
              </a:rPr>
              <a:t>och ej ligga bakom texten.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Inga övriga bilder/foton ska läggas på denna sida.</a:t>
            </a:r>
            <a:endParaRPr lang="sv-SE" sz="1400" dirty="0"/>
          </a:p>
        </p:txBody>
      </p:sp>
    </p:spTree>
    <p:extLst>
      <p:ext uri="{BB962C8B-B14F-4D97-AF65-F5344CB8AC3E}">
        <p14:creationId xmlns:p14="http://schemas.microsoft.com/office/powerpoint/2010/main" val="248648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med ljus bild">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AF6B83F9-9037-4ECF-AB36-EAC885AA55AE}"/>
              </a:ext>
            </a:extLst>
          </p:cNvPr>
          <p:cNvSpPr>
            <a:spLocks noGrp="1"/>
          </p:cNvSpPr>
          <p:nvPr>
            <p:ph type="pic" sz="quarter" idx="13"/>
          </p:nvPr>
        </p:nvSpPr>
        <p:spPr>
          <a:xfrm>
            <a:off x="0" y="0"/>
            <a:ext cx="12192000" cy="6858000"/>
          </a:xfrm>
          <a:solidFill>
            <a:schemeClr val="tx2">
              <a:lumMod val="20000"/>
              <a:lumOff val="80000"/>
            </a:schemeClr>
          </a:solidFill>
          <a:ln>
            <a:noFill/>
          </a:ln>
        </p:spPr>
        <p:txBody>
          <a:bodyPr/>
          <a:lstStyle>
            <a:lvl1pPr marL="0" indent="0" algn="l">
              <a:buNone/>
              <a:defRPr>
                <a:solidFill>
                  <a:schemeClr val="tx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A20739F5-13E2-4109-9B9A-9638B2648299}"/>
              </a:ext>
            </a:extLst>
          </p:cNvPr>
          <p:cNvSpPr>
            <a:spLocks noGrp="1"/>
          </p:cNvSpPr>
          <p:nvPr>
            <p:ph type="title" hasCustomPrompt="1"/>
          </p:nvPr>
        </p:nvSpPr>
        <p:spPr>
          <a:xfrm>
            <a:off x="566949" y="2574920"/>
            <a:ext cx="6300000" cy="1800000"/>
          </a:xfrm>
          <a:noFill/>
        </p:spPr>
        <p:txBody>
          <a:bodyPr anchor="ctr" anchorCtr="0"/>
          <a:lstStyle>
            <a:lvl1pPr>
              <a:defRPr sz="6600">
                <a:solidFill>
                  <a:schemeClr val="tx1"/>
                </a:solidFill>
              </a:defRPr>
            </a:lvl1pPr>
          </a:lstStyle>
          <a:p>
            <a:r>
              <a:rPr lang="sv-SE" dirty="0"/>
              <a:t>Klicka här för att skriva in text först</a:t>
            </a:r>
          </a:p>
        </p:txBody>
      </p:sp>
      <p:sp>
        <p:nvSpPr>
          <p:cNvPr id="4" name="Platshållare för datum 3">
            <a:extLst>
              <a:ext uri="{FF2B5EF4-FFF2-40B4-BE49-F238E27FC236}">
                <a16:creationId xmlns:a16="http://schemas.microsoft.com/office/drawing/2014/main" id="{6E1F0044-F258-499B-A2CB-4512832110D2}"/>
              </a:ext>
            </a:extLst>
          </p:cNvPr>
          <p:cNvSpPr>
            <a:spLocks noGrp="1"/>
          </p:cNvSpPr>
          <p:nvPr>
            <p:ph type="dt" sz="half" idx="10"/>
          </p:nvPr>
        </p:nvSpPr>
        <p:spPr>
          <a:xfrm>
            <a:off x="630559" y="6870473"/>
            <a:ext cx="2743200" cy="365125"/>
          </a:xfrm>
          <a:noFill/>
        </p:spPr>
        <p:txBody>
          <a:bodyPr/>
          <a:lstStyle>
            <a:lvl1pPr>
              <a:defRPr>
                <a:solidFill>
                  <a:schemeClr val="tx1"/>
                </a:solidFill>
              </a:defRPr>
            </a:lvl1pPr>
          </a:lstStyle>
          <a:p>
            <a:fld id="{38F79583-B9D5-48D7-8A32-8F16C492009D}" type="datetime1">
              <a:rPr lang="sv-SE" smtClean="0"/>
              <a:pPr/>
              <a:t>2023-11-26</a:t>
            </a:fld>
            <a:endParaRPr lang="sv-SE" dirty="0"/>
          </a:p>
        </p:txBody>
      </p:sp>
      <p:sp>
        <p:nvSpPr>
          <p:cNvPr id="5" name="Platshållare för sidfot 4">
            <a:extLst>
              <a:ext uri="{FF2B5EF4-FFF2-40B4-BE49-F238E27FC236}">
                <a16:creationId xmlns:a16="http://schemas.microsoft.com/office/drawing/2014/main" id="{4B8E36A6-0716-433C-AE62-1579F2875E34}"/>
              </a:ext>
            </a:extLst>
          </p:cNvPr>
          <p:cNvSpPr>
            <a:spLocks noGrp="1"/>
          </p:cNvSpPr>
          <p:nvPr>
            <p:ph type="ftr" sz="quarter" idx="11"/>
          </p:nvPr>
        </p:nvSpPr>
        <p:spPr>
          <a:xfrm>
            <a:off x="4038600" y="6870473"/>
            <a:ext cx="4114800" cy="365125"/>
          </a:xfrm>
          <a:noFill/>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073751DD-3040-4BF5-91CF-F5F914E96129}"/>
              </a:ext>
            </a:extLst>
          </p:cNvPr>
          <p:cNvSpPr>
            <a:spLocks noGrp="1"/>
          </p:cNvSpPr>
          <p:nvPr>
            <p:ph type="sldNum" sz="quarter" idx="12"/>
          </p:nvPr>
        </p:nvSpPr>
        <p:spPr>
          <a:xfrm>
            <a:off x="8824913" y="6870473"/>
            <a:ext cx="2743200" cy="365125"/>
          </a:xfrm>
          <a:noFill/>
        </p:spPr>
        <p:txBody>
          <a:bodyPr/>
          <a:lstStyle>
            <a:lvl1pPr>
              <a:defRPr>
                <a:solidFill>
                  <a:schemeClr val="tx1"/>
                </a:solidFill>
              </a:defRPr>
            </a:lvl1pPr>
          </a:lstStyle>
          <a:p>
            <a:fld id="{667D111D-9A6F-4DAE-883D-82FAF5E33F2D}" type="slidenum">
              <a:rPr lang="sv-SE" smtClean="0"/>
              <a:pPr/>
              <a:t>‹#›</a:t>
            </a:fld>
            <a:endParaRPr lang="sv-SE"/>
          </a:p>
        </p:txBody>
      </p:sp>
      <p:sp>
        <p:nvSpPr>
          <p:cNvPr id="7" name="textruta 6">
            <a:extLst>
              <a:ext uri="{FF2B5EF4-FFF2-40B4-BE49-F238E27FC236}">
                <a16:creationId xmlns:a16="http://schemas.microsoft.com/office/drawing/2014/main" id="{4259D354-E7C2-453A-8B4A-1202387ED3FE}"/>
              </a:ext>
            </a:extLst>
          </p:cNvPr>
          <p:cNvSpPr txBox="1"/>
          <p:nvPr userDrawn="1"/>
        </p:nvSpPr>
        <p:spPr>
          <a:xfrm>
            <a:off x="0" y="7247337"/>
            <a:ext cx="12196192" cy="73866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Ett iögonfallande format där du har en hel bild som täcker hela sidan, samt rubrik i en eller två rader.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Klicka på ikonen i mitten för att infoga en bild.</a:t>
            </a:r>
            <a:endParaRPr lang="sv-SE" sz="1400" dirty="0"/>
          </a:p>
        </p:txBody>
      </p:sp>
    </p:spTree>
    <p:extLst>
      <p:ext uri="{BB962C8B-B14F-4D97-AF65-F5344CB8AC3E}">
        <p14:creationId xmlns:p14="http://schemas.microsoft.com/office/powerpoint/2010/main" val="87433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735535-471F-442B-8126-E9FD0F8E946F}"/>
              </a:ext>
            </a:extLst>
          </p:cNvPr>
          <p:cNvSpPr>
            <a:spLocks noGrp="1"/>
          </p:cNvSpPr>
          <p:nvPr>
            <p:ph type="title"/>
          </p:nvPr>
        </p:nvSpPr>
        <p:spPr>
          <a:xfrm>
            <a:off x="630558" y="899652"/>
            <a:ext cx="10937555" cy="79765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1661FB4-622F-4E20-B2D6-B6CF74B8FE32}"/>
              </a:ext>
            </a:extLst>
          </p:cNvPr>
          <p:cNvSpPr>
            <a:spLocks noGrp="1"/>
          </p:cNvSpPr>
          <p:nvPr>
            <p:ph sz="half" idx="1"/>
          </p:nvPr>
        </p:nvSpPr>
        <p:spPr>
          <a:xfrm>
            <a:off x="630559" y="1878769"/>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5C4B6B5-3987-4FF5-B84B-EE2876689266}"/>
              </a:ext>
            </a:extLst>
          </p:cNvPr>
          <p:cNvSpPr>
            <a:spLocks noGrp="1"/>
          </p:cNvSpPr>
          <p:nvPr>
            <p:ph sz="half" idx="2"/>
          </p:nvPr>
        </p:nvSpPr>
        <p:spPr>
          <a:xfrm>
            <a:off x="6386513" y="1878769"/>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AE374D9-13CF-47A1-825C-FFA2FB5C7F38}"/>
              </a:ext>
            </a:extLst>
          </p:cNvPr>
          <p:cNvSpPr>
            <a:spLocks noGrp="1"/>
          </p:cNvSpPr>
          <p:nvPr>
            <p:ph type="dt" sz="half" idx="10"/>
          </p:nvPr>
        </p:nvSpPr>
        <p:spPr/>
        <p:txBody>
          <a:bodyPr/>
          <a:lstStyle/>
          <a:p>
            <a:fld id="{70C8158E-4886-422B-86B5-B061A185C92A}" type="datetime1">
              <a:rPr lang="sv-SE" smtClean="0"/>
              <a:t>2023-11-26</a:t>
            </a:fld>
            <a:endParaRPr lang="sv-SE"/>
          </a:p>
        </p:txBody>
      </p:sp>
      <p:sp>
        <p:nvSpPr>
          <p:cNvPr id="6" name="Platshållare för sidfot 5">
            <a:extLst>
              <a:ext uri="{FF2B5EF4-FFF2-40B4-BE49-F238E27FC236}">
                <a16:creationId xmlns:a16="http://schemas.microsoft.com/office/drawing/2014/main" id="{6029DA85-43BC-4307-8CE8-3D3B7ADC3F8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F3150A0-E36A-4E36-A3D6-953F70ADF803}"/>
              </a:ext>
            </a:extLst>
          </p:cNvPr>
          <p:cNvSpPr>
            <a:spLocks noGrp="1"/>
          </p:cNvSpPr>
          <p:nvPr>
            <p:ph type="sldNum" sz="quarter" idx="12"/>
          </p:nvPr>
        </p:nvSpPr>
        <p:spPr/>
        <p:txBody>
          <a:bodyPr/>
          <a:lstStyle/>
          <a:p>
            <a:fld id="{667D111D-9A6F-4DAE-883D-82FAF5E33F2D}" type="slidenum">
              <a:rPr lang="sv-SE" smtClean="0"/>
              <a:t>‹#›</a:t>
            </a:fld>
            <a:endParaRPr lang="sv-SE"/>
          </a:p>
        </p:txBody>
      </p:sp>
      <p:sp>
        <p:nvSpPr>
          <p:cNvPr id="8" name="textruta 7">
            <a:extLst>
              <a:ext uri="{FF2B5EF4-FFF2-40B4-BE49-F238E27FC236}">
                <a16:creationId xmlns:a16="http://schemas.microsoft.com/office/drawing/2014/main" id="{D3D8473A-AAB5-4187-8CAF-7232E0DB5C11}"/>
              </a:ext>
            </a:extLst>
          </p:cNvPr>
          <p:cNvSpPr txBox="1"/>
          <p:nvPr userDrawn="1"/>
        </p:nvSpPr>
        <p:spPr>
          <a:xfrm>
            <a:off x="0" y="7247336"/>
            <a:ext cx="12196192" cy="73866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Rubrik (en rad) och brödtext i en spalt över hela sidan.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Ingen bild/foto/ikon ska läggas på denna sida. </a:t>
            </a:r>
          </a:p>
        </p:txBody>
      </p:sp>
    </p:spTree>
    <p:extLst>
      <p:ext uri="{BB962C8B-B14F-4D97-AF65-F5344CB8AC3E}">
        <p14:creationId xmlns:p14="http://schemas.microsoft.com/office/powerpoint/2010/main" val="407967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14" name="Platshållare för bild 13">
            <a:extLst>
              <a:ext uri="{FF2B5EF4-FFF2-40B4-BE49-F238E27FC236}">
                <a16:creationId xmlns:a16="http://schemas.microsoft.com/office/drawing/2014/main" id="{7977F1EC-4783-4A4A-8CCE-262C110FDD6E}"/>
              </a:ext>
            </a:extLst>
          </p:cNvPr>
          <p:cNvSpPr>
            <a:spLocks noGrp="1"/>
          </p:cNvSpPr>
          <p:nvPr>
            <p:ph type="pic" sz="quarter" idx="13"/>
          </p:nvPr>
        </p:nvSpPr>
        <p:spPr>
          <a:xfrm>
            <a:off x="6156325" y="2038350"/>
            <a:ext cx="5181600" cy="3770313"/>
          </a:xfrm>
          <a:solidFill>
            <a:schemeClr val="tx2"/>
          </a:solidFill>
        </p:spPr>
        <p:txBody>
          <a:bodyPr/>
          <a:lstStyle>
            <a:lvl1pPr marL="0" indent="0" algn="l">
              <a:buNone/>
              <a:defRPr>
                <a:solidFill>
                  <a:schemeClr val="bg1"/>
                </a:solidFill>
              </a:defRPr>
            </a:lvl1pPr>
          </a:lstStyle>
          <a:p>
            <a:r>
              <a:rPr lang="sv-SE"/>
              <a:t>Klicka på ikonen för att lägga till en bild</a:t>
            </a:r>
            <a:endParaRPr lang="sv-SE" dirty="0"/>
          </a:p>
        </p:txBody>
      </p:sp>
      <p:sp>
        <p:nvSpPr>
          <p:cNvPr id="4" name="Platshållare för innehåll 3">
            <a:extLst>
              <a:ext uri="{FF2B5EF4-FFF2-40B4-BE49-F238E27FC236}">
                <a16:creationId xmlns:a16="http://schemas.microsoft.com/office/drawing/2014/main" id="{C7D9BA55-54B5-45F5-B84F-67A0E57A75FF}"/>
              </a:ext>
            </a:extLst>
          </p:cNvPr>
          <p:cNvSpPr>
            <a:spLocks noGrp="1"/>
          </p:cNvSpPr>
          <p:nvPr>
            <p:ph sz="half" idx="2"/>
          </p:nvPr>
        </p:nvSpPr>
        <p:spPr>
          <a:xfrm>
            <a:off x="630558" y="1878769"/>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7383AB0-417C-41DC-A260-8C3279533DB6}"/>
              </a:ext>
            </a:extLst>
          </p:cNvPr>
          <p:cNvSpPr>
            <a:spLocks noGrp="1"/>
          </p:cNvSpPr>
          <p:nvPr>
            <p:ph type="dt" sz="half" idx="10"/>
          </p:nvPr>
        </p:nvSpPr>
        <p:spPr/>
        <p:txBody>
          <a:bodyPr/>
          <a:lstStyle/>
          <a:p>
            <a:fld id="{6FF7CDA0-5E96-46AB-863F-532D1E359B5B}" type="datetime1">
              <a:rPr lang="sv-SE" smtClean="0"/>
              <a:t>2023-11-26</a:t>
            </a:fld>
            <a:endParaRPr lang="sv-SE"/>
          </a:p>
        </p:txBody>
      </p:sp>
      <p:sp>
        <p:nvSpPr>
          <p:cNvPr id="8" name="Platshållare för sidfot 7">
            <a:extLst>
              <a:ext uri="{FF2B5EF4-FFF2-40B4-BE49-F238E27FC236}">
                <a16:creationId xmlns:a16="http://schemas.microsoft.com/office/drawing/2014/main" id="{A68FEE44-E65D-4F11-BE98-5A62E1DFA284}"/>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3EF814D7-8AD5-433E-8ECA-DD274A598BB0}"/>
              </a:ext>
            </a:extLst>
          </p:cNvPr>
          <p:cNvSpPr>
            <a:spLocks noGrp="1"/>
          </p:cNvSpPr>
          <p:nvPr>
            <p:ph type="sldNum" sz="quarter" idx="12"/>
          </p:nvPr>
        </p:nvSpPr>
        <p:spPr/>
        <p:txBody>
          <a:bodyPr/>
          <a:lstStyle/>
          <a:p>
            <a:fld id="{667D111D-9A6F-4DAE-883D-82FAF5E33F2D}" type="slidenum">
              <a:rPr lang="sv-SE" smtClean="0"/>
              <a:t>‹#›</a:t>
            </a:fld>
            <a:endParaRPr lang="sv-SE"/>
          </a:p>
        </p:txBody>
      </p:sp>
      <p:sp>
        <p:nvSpPr>
          <p:cNvPr id="10" name="Rubrik 9">
            <a:extLst>
              <a:ext uri="{FF2B5EF4-FFF2-40B4-BE49-F238E27FC236}">
                <a16:creationId xmlns:a16="http://schemas.microsoft.com/office/drawing/2014/main" id="{50A06CBB-3A10-43A4-9325-0E31E3D88377}"/>
              </a:ext>
            </a:extLst>
          </p:cNvPr>
          <p:cNvSpPr>
            <a:spLocks noGrp="1"/>
          </p:cNvSpPr>
          <p:nvPr>
            <p:ph type="title"/>
          </p:nvPr>
        </p:nvSpPr>
        <p:spPr/>
        <p:txBody>
          <a:bodyPr/>
          <a:lstStyle/>
          <a:p>
            <a:r>
              <a:rPr lang="sv-SE"/>
              <a:t>Klicka här för att ändra mall för rubrikformat</a:t>
            </a:r>
          </a:p>
        </p:txBody>
      </p:sp>
      <p:sp>
        <p:nvSpPr>
          <p:cNvPr id="11" name="textruta 10">
            <a:extLst>
              <a:ext uri="{FF2B5EF4-FFF2-40B4-BE49-F238E27FC236}">
                <a16:creationId xmlns:a16="http://schemas.microsoft.com/office/drawing/2014/main" id="{DE53B07F-88DF-470B-B47D-E5FE746B6CE3}"/>
              </a:ext>
            </a:extLst>
          </p:cNvPr>
          <p:cNvSpPr txBox="1"/>
          <p:nvPr userDrawn="1"/>
        </p:nvSpPr>
        <p:spPr>
          <a:xfrm>
            <a:off x="0" y="7247336"/>
            <a:ext cx="12196192" cy="73866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Rubrik (en rad) med brödtext till vänster samt bild till höger.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Rubriken ska ha en punkt i slutet.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kern="1200" dirty="0">
                <a:solidFill>
                  <a:schemeClr val="tx1"/>
                </a:solidFill>
                <a:effectLst/>
                <a:latin typeface="+mn-lt"/>
                <a:ea typeface="+mn-ea"/>
                <a:cs typeface="+mn-cs"/>
              </a:rPr>
              <a:t>Klicka på ikonen i rutan för att lägga in en bild. </a:t>
            </a:r>
          </a:p>
        </p:txBody>
      </p:sp>
    </p:spTree>
    <p:extLst>
      <p:ext uri="{BB962C8B-B14F-4D97-AF65-F5344CB8AC3E}">
        <p14:creationId xmlns:p14="http://schemas.microsoft.com/office/powerpoint/2010/main" val="45424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DE5D917-B8A5-4960-9A9C-04164F61CD05}"/>
              </a:ext>
            </a:extLst>
          </p:cNvPr>
          <p:cNvSpPr>
            <a:spLocks noGrp="1"/>
          </p:cNvSpPr>
          <p:nvPr>
            <p:ph type="title"/>
          </p:nvPr>
        </p:nvSpPr>
        <p:spPr>
          <a:xfrm>
            <a:off x="630558" y="899652"/>
            <a:ext cx="10937555" cy="797654"/>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F39BD3A-8CB0-47EA-90F4-D5FBA14B9E02}"/>
              </a:ext>
            </a:extLst>
          </p:cNvPr>
          <p:cNvSpPr>
            <a:spLocks noGrp="1"/>
          </p:cNvSpPr>
          <p:nvPr>
            <p:ph type="body" idx="1"/>
          </p:nvPr>
        </p:nvSpPr>
        <p:spPr>
          <a:xfrm>
            <a:off x="630559" y="1881188"/>
            <a:ext cx="10937554" cy="4568063"/>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6</a:t>
            </a:r>
          </a:p>
          <a:p>
            <a:pPr lvl="6"/>
            <a:r>
              <a:rPr lang="sv-SE" dirty="0"/>
              <a:t>7</a:t>
            </a:r>
          </a:p>
          <a:p>
            <a:pPr lvl="7"/>
            <a:r>
              <a:rPr lang="sv-SE" dirty="0"/>
              <a:t>8</a:t>
            </a:r>
          </a:p>
          <a:p>
            <a:pPr lvl="8"/>
            <a:r>
              <a:rPr lang="sv-SE" dirty="0"/>
              <a:t>9</a:t>
            </a:r>
          </a:p>
        </p:txBody>
      </p:sp>
      <p:sp>
        <p:nvSpPr>
          <p:cNvPr id="4" name="Platshållare för datum 3">
            <a:extLst>
              <a:ext uri="{FF2B5EF4-FFF2-40B4-BE49-F238E27FC236}">
                <a16:creationId xmlns:a16="http://schemas.microsoft.com/office/drawing/2014/main" id="{706C3F69-F4F4-4C7D-B6D7-F6126AFF8FD2}"/>
              </a:ext>
            </a:extLst>
          </p:cNvPr>
          <p:cNvSpPr>
            <a:spLocks noGrp="1"/>
          </p:cNvSpPr>
          <p:nvPr>
            <p:ph type="dt" sz="half" idx="2"/>
          </p:nvPr>
        </p:nvSpPr>
        <p:spPr>
          <a:xfrm>
            <a:off x="630559" y="6481853"/>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fld id="{90CB4316-3E7C-4962-9891-CCB298A4FC60}" type="datetime1">
              <a:rPr lang="sv-SE" smtClean="0"/>
              <a:t>2023-11-26</a:t>
            </a:fld>
            <a:endParaRPr lang="sv-SE" dirty="0"/>
          </a:p>
        </p:txBody>
      </p:sp>
      <p:sp>
        <p:nvSpPr>
          <p:cNvPr id="5" name="Platshållare för sidfot 4">
            <a:extLst>
              <a:ext uri="{FF2B5EF4-FFF2-40B4-BE49-F238E27FC236}">
                <a16:creationId xmlns:a16="http://schemas.microsoft.com/office/drawing/2014/main" id="{C9B03E44-1035-4AD0-922D-E855842440FF}"/>
              </a:ext>
            </a:extLst>
          </p:cNvPr>
          <p:cNvSpPr>
            <a:spLocks noGrp="1"/>
          </p:cNvSpPr>
          <p:nvPr>
            <p:ph type="ftr" sz="quarter" idx="3"/>
          </p:nvPr>
        </p:nvSpPr>
        <p:spPr>
          <a:xfrm>
            <a:off x="4038600" y="6481853"/>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27D22CB0-2AF0-4E79-A299-96F225B01ABD}"/>
              </a:ext>
            </a:extLst>
          </p:cNvPr>
          <p:cNvSpPr>
            <a:spLocks noGrp="1"/>
          </p:cNvSpPr>
          <p:nvPr>
            <p:ph type="sldNum" sz="quarter" idx="4"/>
          </p:nvPr>
        </p:nvSpPr>
        <p:spPr>
          <a:xfrm>
            <a:off x="8824913" y="6481853"/>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667D111D-9A6F-4DAE-883D-82FAF5E33F2D}" type="slidenum">
              <a:rPr lang="sv-SE" smtClean="0"/>
              <a:pPr/>
              <a:t>‹#›</a:t>
            </a:fld>
            <a:endParaRPr lang="sv-SE"/>
          </a:p>
        </p:txBody>
      </p:sp>
    </p:spTree>
    <p:extLst>
      <p:ext uri="{BB962C8B-B14F-4D97-AF65-F5344CB8AC3E}">
        <p14:creationId xmlns:p14="http://schemas.microsoft.com/office/powerpoint/2010/main" val="720850435"/>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2" r:id="rId3"/>
    <p:sldLayoutId id="2147483650" r:id="rId4"/>
    <p:sldLayoutId id="2147483651" r:id="rId5"/>
    <p:sldLayoutId id="2147483663" r:id="rId6"/>
    <p:sldLayoutId id="2147483670" r:id="rId7"/>
    <p:sldLayoutId id="2147483652" r:id="rId8"/>
    <p:sldLayoutId id="2147483653" r:id="rId9"/>
    <p:sldLayoutId id="2147483664" r:id="rId10"/>
    <p:sldLayoutId id="2147483657" r:id="rId11"/>
    <p:sldLayoutId id="2147483665" r:id="rId12"/>
    <p:sldLayoutId id="2147483666" r:id="rId13"/>
    <p:sldLayoutId id="2147483667" r:id="rId14"/>
    <p:sldLayoutId id="2147483671" r:id="rId15"/>
    <p:sldLayoutId id="2147483654" r:id="rId16"/>
    <p:sldLayoutId id="2147483655" r:id="rId17"/>
    <p:sldLayoutId id="2147483669" r:id="rId18"/>
    <p:sldLayoutId id="2147483706" r:id="rId19"/>
    <p:sldLayoutId id="2147483708"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0000"/>
        </a:lnSpc>
        <a:spcBef>
          <a:spcPct val="0"/>
        </a:spcBef>
        <a:buNone/>
        <a:defRPr sz="6000" kern="1200" spc="-16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userDrawn="1">
          <p15:clr>
            <a:srgbClr val="F26B43"/>
          </p15:clr>
        </p15:guide>
        <p15:guide id="3" pos="393" userDrawn="1">
          <p15:clr>
            <a:srgbClr val="F26B43"/>
          </p15:clr>
        </p15:guide>
        <p15:guide id="4" pos="7287" userDrawn="1">
          <p15:clr>
            <a:srgbClr val="F26B43"/>
          </p15:clr>
        </p15:guide>
        <p15:guide id="5" orient="horz" pos="572" userDrawn="1">
          <p15:clr>
            <a:srgbClr val="F26B43"/>
          </p15:clr>
        </p15:guide>
        <p15:guide id="6" orient="horz" pos="1185" userDrawn="1">
          <p15:clr>
            <a:srgbClr val="F26B43"/>
          </p15:clr>
        </p15:guide>
        <p15:guide id="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14718CD-5C16-4E97-ABB6-228549E9BE17}"/>
              </a:ext>
            </a:extLst>
          </p:cNvPr>
          <p:cNvSpPr/>
          <p:nvPr userDrawn="1"/>
        </p:nvSpPr>
        <p:spPr>
          <a:xfrm flipH="1">
            <a:off x="-1" y="1"/>
            <a:ext cx="12192000" cy="6857999"/>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Rectangle 8">
            <a:extLst>
              <a:ext uri="{FF2B5EF4-FFF2-40B4-BE49-F238E27FC236}">
                <a16:creationId xmlns:a16="http://schemas.microsoft.com/office/drawing/2014/main" id="{498DCC26-9B02-4A78-9DFA-97DF71338EA0}"/>
              </a:ext>
            </a:extLst>
          </p:cNvPr>
          <p:cNvSpPr/>
          <p:nvPr userDrawn="1"/>
        </p:nvSpPr>
        <p:spPr>
          <a:xfrm flipH="1">
            <a:off x="-2" y="1"/>
            <a:ext cx="3066389" cy="6857999"/>
          </a:xfrm>
          <a:prstGeom prst="rect">
            <a:avLst/>
          </a:prstGeom>
          <a:solidFill>
            <a:srgbClr val="50B5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 name="Rectangle 37">
            <a:extLst>
              <a:ext uri="{FF2B5EF4-FFF2-40B4-BE49-F238E27FC236}">
                <a16:creationId xmlns:a16="http://schemas.microsoft.com/office/drawing/2014/main" id="{FF0A0D99-FA12-4A49-9122-367A3CEDCE94}"/>
              </a:ext>
            </a:extLst>
          </p:cNvPr>
          <p:cNvSpPr/>
          <p:nvPr userDrawn="1"/>
        </p:nvSpPr>
        <p:spPr>
          <a:xfrm flipH="1">
            <a:off x="180000" y="180000"/>
            <a:ext cx="11831998" cy="649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19035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360C2E-1F80-42E1-B130-51BEC0EAB6DD}"/>
              </a:ext>
            </a:extLst>
          </p:cNvPr>
          <p:cNvSpPr>
            <a:spLocks noGrp="1"/>
          </p:cNvSpPr>
          <p:nvPr>
            <p:ph type="ctrTitle"/>
          </p:nvPr>
        </p:nvSpPr>
        <p:spPr bwMode="white">
          <a:xfrm>
            <a:off x="511289" y="1758257"/>
            <a:ext cx="10471452" cy="2785378"/>
          </a:xfrm>
        </p:spPr>
        <p:txBody>
          <a:bodyPr/>
          <a:lstStyle/>
          <a:p>
            <a:r>
              <a:rPr lang="sv-SE" sz="13800" dirty="0"/>
              <a:t>Strategi 2031.</a:t>
            </a:r>
          </a:p>
        </p:txBody>
      </p:sp>
      <p:sp>
        <p:nvSpPr>
          <p:cNvPr id="6" name="Platshållare för text 5">
            <a:extLst>
              <a:ext uri="{FF2B5EF4-FFF2-40B4-BE49-F238E27FC236}">
                <a16:creationId xmlns:a16="http://schemas.microsoft.com/office/drawing/2014/main" id="{0E08E995-2588-400C-B28F-C51F39B9544E}"/>
              </a:ext>
            </a:extLst>
          </p:cNvPr>
          <p:cNvSpPr>
            <a:spLocks noGrp="1"/>
          </p:cNvSpPr>
          <p:nvPr>
            <p:ph type="body" sz="quarter" idx="13"/>
          </p:nvPr>
        </p:nvSpPr>
        <p:spPr bwMode="white">
          <a:xfrm>
            <a:off x="630238" y="3538329"/>
            <a:ext cx="8737600" cy="576000"/>
          </a:xfrm>
        </p:spPr>
        <p:txBody>
          <a:bodyPr>
            <a:normAutofit/>
          </a:bodyPr>
          <a:lstStyle/>
          <a:p>
            <a:r>
              <a:rPr lang="sv-SE" sz="2600" dirty="0">
                <a:latin typeface="Brix Sans ExtraLight" panose="02000000000000000000" pitchFamily="2" charset="77"/>
              </a:rPr>
              <a:t>DU BESTÄMMER FÖRBUNDETS UPPDRAG.</a:t>
            </a:r>
          </a:p>
        </p:txBody>
      </p:sp>
      <p:pic>
        <p:nvPicPr>
          <p:cNvPr id="8" name="Picture 7" descr="A blue and yellow logo&#10;&#10;Description automatically generated">
            <a:extLst>
              <a:ext uri="{FF2B5EF4-FFF2-40B4-BE49-F238E27FC236}">
                <a16:creationId xmlns:a16="http://schemas.microsoft.com/office/drawing/2014/main" id="{D33DEF23-2BA6-9046-7C7C-A6856F891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60" y="4682678"/>
            <a:ext cx="2094740" cy="1422707"/>
          </a:xfrm>
          <a:prstGeom prst="rect">
            <a:avLst/>
          </a:prstGeom>
        </p:spPr>
      </p:pic>
    </p:spTree>
    <p:extLst>
      <p:ext uri="{BB962C8B-B14F-4D97-AF65-F5344CB8AC3E}">
        <p14:creationId xmlns:p14="http://schemas.microsoft.com/office/powerpoint/2010/main" val="325213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A36BB49-25D9-9D69-3AB3-26F5F2AC960B}"/>
              </a:ext>
            </a:extLst>
          </p:cNvPr>
          <p:cNvGraphicFramePr>
            <a:graphicFrameLocks/>
          </p:cNvGraphicFramePr>
          <p:nvPr/>
        </p:nvGraphicFramePr>
        <p:xfrm>
          <a:off x="463550" y="609600"/>
          <a:ext cx="11264900"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E937C007-F182-45EA-8A78-DCEEA614F6AF}"/>
              </a:ext>
            </a:extLst>
          </p:cNvPr>
          <p:cNvSpPr>
            <a:spLocks noGrp="1"/>
          </p:cNvSpPr>
          <p:nvPr>
            <p:ph type="title"/>
          </p:nvPr>
        </p:nvSpPr>
        <p:spPr>
          <a:xfrm>
            <a:off x="2857500" y="761029"/>
            <a:ext cx="4140200" cy="1461471"/>
          </a:xfrm>
        </p:spPr>
        <p:txBody>
          <a:bodyPr/>
          <a:lstStyle/>
          <a:p>
            <a:r>
              <a:rPr lang="sv-SE" sz="4800" dirty="0"/>
              <a:t>Herrar.</a:t>
            </a:r>
          </a:p>
        </p:txBody>
      </p:sp>
      <p:sp>
        <p:nvSpPr>
          <p:cNvPr id="8" name="Rubrik 1">
            <a:extLst>
              <a:ext uri="{FF2B5EF4-FFF2-40B4-BE49-F238E27FC236}">
                <a16:creationId xmlns:a16="http://schemas.microsoft.com/office/drawing/2014/main" id="{2E9053E9-91D5-9A11-5E3F-C5CA6398B2B6}"/>
              </a:ext>
            </a:extLst>
          </p:cNvPr>
          <p:cNvSpPr txBox="1">
            <a:spLocks/>
          </p:cNvSpPr>
          <p:nvPr/>
        </p:nvSpPr>
        <p:spPr>
          <a:xfrm>
            <a:off x="4114800" y="3174030"/>
            <a:ext cx="4140200" cy="1461471"/>
          </a:xfrm>
          <a:prstGeom prst="rect">
            <a:avLst/>
          </a:prstGeom>
          <a:noFill/>
        </p:spPr>
        <p:txBody>
          <a:bodyPr vert="horz" lIns="0" tIns="0" rIns="0" bIns="0" rtlCol="0" anchor="ctr" anchorCtr="0">
            <a:noAutofit/>
          </a:bodyPr>
          <a:lstStyle>
            <a:lvl1pPr algn="l" defTabSz="914400" rtl="0" eaLnBrk="1" latinLnBrk="0" hangingPunct="1">
              <a:lnSpc>
                <a:spcPct val="80000"/>
              </a:lnSpc>
              <a:spcBef>
                <a:spcPct val="0"/>
              </a:spcBef>
              <a:buNone/>
              <a:defRPr sz="6600" kern="1200" spc="-160" baseline="0">
                <a:solidFill>
                  <a:schemeClr val="bg1"/>
                </a:solidFill>
                <a:latin typeface="+mj-lt"/>
                <a:ea typeface="+mj-ea"/>
                <a:cs typeface="+mj-cs"/>
              </a:defRPr>
            </a:lvl1pPr>
          </a:lstStyle>
          <a:p>
            <a:r>
              <a:rPr lang="sv-SE" sz="4800" dirty="0"/>
              <a:t>Damer.</a:t>
            </a:r>
          </a:p>
        </p:txBody>
      </p:sp>
      <p:cxnSp>
        <p:nvCxnSpPr>
          <p:cNvPr id="10" name="Straight Arrow Connector 9">
            <a:extLst>
              <a:ext uri="{FF2B5EF4-FFF2-40B4-BE49-F238E27FC236}">
                <a16:creationId xmlns:a16="http://schemas.microsoft.com/office/drawing/2014/main" id="{02347AFA-ECEE-FAC6-C19A-6C23DE15514D}"/>
              </a:ext>
            </a:extLst>
          </p:cNvPr>
          <p:cNvCxnSpPr/>
          <p:nvPr/>
        </p:nvCxnSpPr>
        <p:spPr>
          <a:xfrm>
            <a:off x="11112500" y="1536700"/>
            <a:ext cx="0" cy="2654300"/>
          </a:xfrm>
          <a:prstGeom prst="straightConnector1">
            <a:avLst/>
          </a:prstGeom>
          <a:ln w="3810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80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Horizontal)">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7A5CFF3-C91B-5336-FBDB-E7DE1CC83395}"/>
              </a:ext>
            </a:extLst>
          </p:cNvPr>
          <p:cNvGraphicFramePr>
            <a:graphicFrameLocks/>
          </p:cNvGraphicFramePr>
          <p:nvPr>
            <p:extLst>
              <p:ext uri="{D42A27DB-BD31-4B8C-83A1-F6EECF244321}">
                <p14:modId xmlns:p14="http://schemas.microsoft.com/office/powerpoint/2010/main" val="3827419502"/>
              </p:ext>
            </p:extLst>
          </p:nvPr>
        </p:nvGraphicFramePr>
        <p:xfrm>
          <a:off x="368315" y="381000"/>
          <a:ext cx="11417270" cy="6007100"/>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E937C007-F182-45EA-8A78-DCEEA614F6AF}"/>
              </a:ext>
            </a:extLst>
          </p:cNvPr>
          <p:cNvSpPr>
            <a:spLocks noGrp="1"/>
          </p:cNvSpPr>
          <p:nvPr>
            <p:ph type="title"/>
          </p:nvPr>
        </p:nvSpPr>
        <p:spPr>
          <a:xfrm>
            <a:off x="3530600" y="1173779"/>
            <a:ext cx="4140200" cy="1461471"/>
          </a:xfrm>
        </p:spPr>
        <p:txBody>
          <a:bodyPr/>
          <a:lstStyle/>
          <a:p>
            <a:r>
              <a:rPr lang="sv-SE" sz="4800" dirty="0"/>
              <a:t>Pojkar.</a:t>
            </a:r>
          </a:p>
        </p:txBody>
      </p:sp>
      <p:sp>
        <p:nvSpPr>
          <p:cNvPr id="8" name="Rubrik 1">
            <a:extLst>
              <a:ext uri="{FF2B5EF4-FFF2-40B4-BE49-F238E27FC236}">
                <a16:creationId xmlns:a16="http://schemas.microsoft.com/office/drawing/2014/main" id="{2E9053E9-91D5-9A11-5E3F-C5CA6398B2B6}"/>
              </a:ext>
            </a:extLst>
          </p:cNvPr>
          <p:cNvSpPr txBox="1">
            <a:spLocks/>
          </p:cNvSpPr>
          <p:nvPr/>
        </p:nvSpPr>
        <p:spPr>
          <a:xfrm>
            <a:off x="3746500" y="3879364"/>
            <a:ext cx="4140200" cy="1461471"/>
          </a:xfrm>
          <a:prstGeom prst="rect">
            <a:avLst/>
          </a:prstGeom>
          <a:noFill/>
        </p:spPr>
        <p:txBody>
          <a:bodyPr vert="horz" lIns="0" tIns="0" rIns="0" bIns="0" rtlCol="0" anchor="ctr" anchorCtr="0">
            <a:noAutofit/>
          </a:bodyPr>
          <a:lstStyle>
            <a:lvl1pPr algn="l" defTabSz="914400" rtl="0" eaLnBrk="1" latinLnBrk="0" hangingPunct="1">
              <a:lnSpc>
                <a:spcPct val="80000"/>
              </a:lnSpc>
              <a:spcBef>
                <a:spcPct val="0"/>
              </a:spcBef>
              <a:buNone/>
              <a:defRPr sz="6600" kern="1200" spc="-160" baseline="0">
                <a:solidFill>
                  <a:schemeClr val="bg1"/>
                </a:solidFill>
                <a:latin typeface="+mj-lt"/>
                <a:ea typeface="+mj-ea"/>
                <a:cs typeface="+mj-cs"/>
              </a:defRPr>
            </a:lvl1pPr>
          </a:lstStyle>
          <a:p>
            <a:r>
              <a:rPr lang="sv-SE" sz="4800" dirty="0"/>
              <a:t>Flickor.</a:t>
            </a:r>
          </a:p>
        </p:txBody>
      </p:sp>
      <p:cxnSp>
        <p:nvCxnSpPr>
          <p:cNvPr id="10" name="Straight Arrow Connector 9">
            <a:extLst>
              <a:ext uri="{FF2B5EF4-FFF2-40B4-BE49-F238E27FC236}">
                <a16:creationId xmlns:a16="http://schemas.microsoft.com/office/drawing/2014/main" id="{02347AFA-ECEE-FAC6-C19A-6C23DE15514D}"/>
              </a:ext>
            </a:extLst>
          </p:cNvPr>
          <p:cNvCxnSpPr>
            <a:cxnSpLocks/>
          </p:cNvCxnSpPr>
          <p:nvPr/>
        </p:nvCxnSpPr>
        <p:spPr>
          <a:xfrm>
            <a:off x="11201400" y="1059964"/>
            <a:ext cx="0" cy="3829536"/>
          </a:xfrm>
          <a:prstGeom prst="straightConnector1">
            <a:avLst/>
          </a:prstGeom>
          <a:ln w="3810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74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Horizontal)">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7C007-F182-45EA-8A78-DCEEA614F6AF}"/>
              </a:ext>
            </a:extLst>
          </p:cNvPr>
          <p:cNvSpPr>
            <a:spLocks noGrp="1"/>
          </p:cNvSpPr>
          <p:nvPr>
            <p:ph type="title"/>
          </p:nvPr>
        </p:nvSpPr>
        <p:spPr>
          <a:xfrm>
            <a:off x="838200" y="2500929"/>
            <a:ext cx="4140200" cy="1461471"/>
          </a:xfrm>
        </p:spPr>
        <p:txBody>
          <a:bodyPr/>
          <a:lstStyle/>
          <a:p>
            <a:r>
              <a:rPr lang="sv-SE" sz="5400" dirty="0"/>
              <a:t>Förändring på</a:t>
            </a:r>
            <a:br>
              <a:rPr lang="sv-SE" sz="5400" dirty="0"/>
            </a:br>
            <a:r>
              <a:rPr lang="sv-SE" sz="5400" dirty="0"/>
              <a:t>klubbnivå.</a:t>
            </a:r>
          </a:p>
        </p:txBody>
      </p:sp>
      <p:graphicFrame>
        <p:nvGraphicFramePr>
          <p:cNvPr id="11" name="Chart 10">
            <a:extLst>
              <a:ext uri="{FF2B5EF4-FFF2-40B4-BE49-F238E27FC236}">
                <a16:creationId xmlns:a16="http://schemas.microsoft.com/office/drawing/2014/main" id="{8885E794-B06E-E54C-8CE7-BCA17378FBB0}"/>
              </a:ext>
            </a:extLst>
          </p:cNvPr>
          <p:cNvGraphicFramePr>
            <a:graphicFrameLocks/>
          </p:cNvGraphicFramePr>
          <p:nvPr>
            <p:extLst>
              <p:ext uri="{D42A27DB-BD31-4B8C-83A1-F6EECF244321}">
                <p14:modId xmlns:p14="http://schemas.microsoft.com/office/powerpoint/2010/main" val="660157248"/>
              </p:ext>
            </p:extLst>
          </p:nvPr>
        </p:nvGraphicFramePr>
        <p:xfrm>
          <a:off x="3962400" y="307489"/>
          <a:ext cx="8591550" cy="62430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328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7C007-F182-45EA-8A78-DCEEA614F6AF}"/>
              </a:ext>
            </a:extLst>
          </p:cNvPr>
          <p:cNvSpPr>
            <a:spLocks noGrp="1"/>
          </p:cNvSpPr>
          <p:nvPr>
            <p:ph type="title"/>
          </p:nvPr>
        </p:nvSpPr>
        <p:spPr>
          <a:xfrm>
            <a:off x="1625600" y="546100"/>
            <a:ext cx="5397500" cy="1461471"/>
          </a:xfrm>
        </p:spPr>
        <p:txBody>
          <a:bodyPr/>
          <a:lstStyle/>
          <a:p>
            <a:r>
              <a:rPr lang="sv-SE" sz="5400" dirty="0">
                <a:solidFill>
                  <a:schemeClr val="bg1">
                    <a:alpha val="27000"/>
                  </a:schemeClr>
                </a:solidFill>
              </a:rPr>
              <a:t>Förändring distrikt.</a:t>
            </a:r>
          </a:p>
        </p:txBody>
      </p:sp>
      <p:graphicFrame>
        <p:nvGraphicFramePr>
          <p:cNvPr id="3" name="Chart 2">
            <a:extLst>
              <a:ext uri="{FF2B5EF4-FFF2-40B4-BE49-F238E27FC236}">
                <a16:creationId xmlns:a16="http://schemas.microsoft.com/office/drawing/2014/main" id="{AB39C7AB-AFB4-9889-DD95-6EA7B0D2FEA0}"/>
              </a:ext>
            </a:extLst>
          </p:cNvPr>
          <p:cNvGraphicFramePr>
            <a:graphicFrameLocks/>
          </p:cNvGraphicFramePr>
          <p:nvPr>
            <p:extLst>
              <p:ext uri="{D42A27DB-BD31-4B8C-83A1-F6EECF244321}">
                <p14:modId xmlns:p14="http://schemas.microsoft.com/office/powerpoint/2010/main" val="2789512119"/>
              </p:ext>
            </p:extLst>
          </p:nvPr>
        </p:nvGraphicFramePr>
        <p:xfrm>
          <a:off x="673100" y="622300"/>
          <a:ext cx="10998200" cy="574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049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BE45AC2B-A7F7-4633-88C7-C8165F8EFA4C}"/>
              </a:ext>
            </a:extLst>
          </p:cNvPr>
          <p:cNvSpPr>
            <a:spLocks noGrp="1"/>
          </p:cNvSpPr>
          <p:nvPr>
            <p:ph type="title"/>
          </p:nvPr>
        </p:nvSpPr>
        <p:spPr bwMode="white">
          <a:xfrm>
            <a:off x="709828" y="2160582"/>
            <a:ext cx="7049872" cy="1800000"/>
          </a:xfrm>
        </p:spPr>
        <p:txBody>
          <a:bodyPr anchor="ctr">
            <a:normAutofit fontScale="90000"/>
          </a:bodyPr>
          <a:lstStyle/>
          <a:p>
            <a:r>
              <a:rPr lang="sv-SE" sz="7200" dirty="0"/>
              <a:t>5 omvärldsspaningar</a:t>
            </a:r>
            <a:br>
              <a:rPr lang="sv-SE" sz="7200" dirty="0"/>
            </a:br>
            <a:r>
              <a:rPr lang="sv-SE" sz="7200" dirty="0"/>
              <a:t>som påverkar golfen.</a:t>
            </a:r>
          </a:p>
        </p:txBody>
      </p:sp>
      <p:sp>
        <p:nvSpPr>
          <p:cNvPr id="12" name="Platshållare för text 5">
            <a:extLst>
              <a:ext uri="{FF2B5EF4-FFF2-40B4-BE49-F238E27FC236}">
                <a16:creationId xmlns:a16="http://schemas.microsoft.com/office/drawing/2014/main" id="{CF2D3D20-EFFF-51A1-F98F-7CF52B7774FC}"/>
              </a:ext>
            </a:extLst>
          </p:cNvPr>
          <p:cNvSpPr txBox="1">
            <a:spLocks/>
          </p:cNvSpPr>
          <p:nvPr/>
        </p:nvSpPr>
        <p:spPr bwMode="white">
          <a:xfrm>
            <a:off x="738404" y="4003446"/>
            <a:ext cx="8737600" cy="576000"/>
          </a:xfrm>
          <a:prstGeom prst="rect">
            <a:avLst/>
          </a:prstGeom>
          <a:noFill/>
          <a:ln>
            <a:noFill/>
          </a:ln>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000" kern="1200" spc="-70" baseline="0">
                <a:solidFill>
                  <a:schemeClr val="tx1"/>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r>
              <a:rPr lang="sv-SE" sz="2600" dirty="0">
                <a:latin typeface="Brix Sans ExtraLight" panose="02000000000000000000" pitchFamily="2" charset="77"/>
              </a:rPr>
              <a:t>SAMMANSTÄLLT AV DEMOSKOP.</a:t>
            </a:r>
          </a:p>
        </p:txBody>
      </p:sp>
      <p:pic>
        <p:nvPicPr>
          <p:cNvPr id="5" name="Picture Placeholder 4">
            <a:extLst>
              <a:ext uri="{FF2B5EF4-FFF2-40B4-BE49-F238E27FC236}">
                <a16:creationId xmlns:a16="http://schemas.microsoft.com/office/drawing/2014/main" id="{AEA14600-1F06-97C2-2DEB-D9120786D11A}"/>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08" r="108"/>
          <a:stretch/>
        </p:blipFill>
        <p:spPr>
          <a:xfrm>
            <a:off x="-25401" y="-558800"/>
            <a:ext cx="13862755" cy="7797800"/>
          </a:xfrm>
        </p:spPr>
      </p:pic>
      <p:sp>
        <p:nvSpPr>
          <p:cNvPr id="7" name="Rubrik 5">
            <a:extLst>
              <a:ext uri="{FF2B5EF4-FFF2-40B4-BE49-F238E27FC236}">
                <a16:creationId xmlns:a16="http://schemas.microsoft.com/office/drawing/2014/main" id="{5F32C046-D85A-790E-6F54-AAEB17D0A73A}"/>
              </a:ext>
            </a:extLst>
          </p:cNvPr>
          <p:cNvSpPr txBox="1">
            <a:spLocks/>
          </p:cNvSpPr>
          <p:nvPr/>
        </p:nvSpPr>
        <p:spPr bwMode="white">
          <a:xfrm>
            <a:off x="738404" y="1629000"/>
            <a:ext cx="8040472" cy="1800000"/>
          </a:xfrm>
          <a:prstGeom prst="rect">
            <a:avLst/>
          </a:prstGeom>
          <a:noFill/>
        </p:spPr>
        <p:txBody>
          <a:bodyPr vert="horz" lIns="0" tIns="0" rIns="0" bIns="0" rtlCol="0" anchor="ctr" anchorCtr="0">
            <a:noAutofit/>
          </a:bodyPr>
          <a:lstStyle>
            <a:lvl1pPr algn="l" defTabSz="914400" rtl="0" eaLnBrk="1" latinLnBrk="0" hangingPunct="1">
              <a:lnSpc>
                <a:spcPct val="80000"/>
              </a:lnSpc>
              <a:spcBef>
                <a:spcPct val="0"/>
              </a:spcBef>
              <a:buNone/>
              <a:defRPr sz="6600" kern="1200" spc="-160" baseline="0">
                <a:solidFill>
                  <a:schemeClr val="tx1"/>
                </a:solidFill>
                <a:latin typeface="+mj-lt"/>
                <a:ea typeface="+mj-ea"/>
                <a:cs typeface="+mj-cs"/>
              </a:defRPr>
            </a:lvl1pPr>
          </a:lstStyle>
          <a:p>
            <a:r>
              <a:rPr lang="sv-SE" sz="7700" dirty="0">
                <a:solidFill>
                  <a:schemeClr val="bg1"/>
                </a:solidFill>
              </a:rPr>
              <a:t>5 förändringar som påverkar golfen.</a:t>
            </a:r>
          </a:p>
        </p:txBody>
      </p:sp>
      <p:sp>
        <p:nvSpPr>
          <p:cNvPr id="8" name="Platshållare för text 5">
            <a:extLst>
              <a:ext uri="{FF2B5EF4-FFF2-40B4-BE49-F238E27FC236}">
                <a16:creationId xmlns:a16="http://schemas.microsoft.com/office/drawing/2014/main" id="{528826F7-BD52-4462-004A-B6057DF23D05}"/>
              </a:ext>
            </a:extLst>
          </p:cNvPr>
          <p:cNvSpPr txBox="1">
            <a:spLocks/>
          </p:cNvSpPr>
          <p:nvPr/>
        </p:nvSpPr>
        <p:spPr bwMode="white">
          <a:xfrm>
            <a:off x="774700" y="3672582"/>
            <a:ext cx="8737600" cy="576000"/>
          </a:xfrm>
          <a:prstGeom prst="rect">
            <a:avLst/>
          </a:prstGeom>
          <a:noFill/>
          <a:ln>
            <a:noFill/>
          </a:ln>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000" kern="1200" spc="-70" baseline="0">
                <a:solidFill>
                  <a:schemeClr val="tx1"/>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r>
              <a:rPr lang="sv-SE" sz="2600" dirty="0">
                <a:solidFill>
                  <a:schemeClr val="bg1"/>
                </a:solidFill>
                <a:latin typeface="Brix Sans ExtraLight" panose="02000000000000000000" pitchFamily="2" charset="77"/>
              </a:rPr>
              <a:t>OMVÄRLDSSPANING FRÅN DEMOSKOP.</a:t>
            </a:r>
          </a:p>
        </p:txBody>
      </p:sp>
    </p:spTree>
    <p:extLst>
      <p:ext uri="{BB962C8B-B14F-4D97-AF65-F5344CB8AC3E}">
        <p14:creationId xmlns:p14="http://schemas.microsoft.com/office/powerpoint/2010/main" val="73991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flooded golf course with trees and water&#10;&#10;Description automatically generated">
            <a:extLst>
              <a:ext uri="{FF2B5EF4-FFF2-40B4-BE49-F238E27FC236}">
                <a16:creationId xmlns:a16="http://schemas.microsoft.com/office/drawing/2014/main" id="{2B31AB60-31D4-8B9E-6BB8-A3E1E61C6947}"/>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779" r="7779"/>
          <a:stretch>
            <a:fillRect/>
          </a:stretch>
        </p:blipFill>
        <p:spPr/>
      </p:pic>
      <p:sp>
        <p:nvSpPr>
          <p:cNvPr id="7" name="Platshållare för innehåll 6">
            <a:extLst>
              <a:ext uri="{FF2B5EF4-FFF2-40B4-BE49-F238E27FC236}">
                <a16:creationId xmlns:a16="http://schemas.microsoft.com/office/drawing/2014/main" id="{5EBDF15C-01A7-4FAD-B1D5-A50E14031975}"/>
              </a:ext>
            </a:extLst>
          </p:cNvPr>
          <p:cNvSpPr>
            <a:spLocks noGrp="1"/>
          </p:cNvSpPr>
          <p:nvPr>
            <p:ph sz="half" idx="2"/>
          </p:nvPr>
        </p:nvSpPr>
        <p:spPr>
          <a:xfrm>
            <a:off x="630558" y="2038349"/>
            <a:ext cx="5181600" cy="4191757"/>
          </a:xfrm>
        </p:spPr>
        <p:txBody>
          <a:bodyPr>
            <a:normAutofit/>
          </a:bodyPr>
          <a:lstStyle/>
          <a:p>
            <a:pPr marL="0" indent="0">
              <a:buNone/>
            </a:pPr>
            <a:r>
              <a:rPr lang="sv-SE" b="1" dirty="0" err="1">
                <a:latin typeface="Brix Slab Black" panose="02000000000000000000" pitchFamily="2" charset="77"/>
              </a:rPr>
              <a:t>Klimatförändringarna</a:t>
            </a:r>
            <a:r>
              <a:rPr lang="sv-SE" dirty="0" err="1">
                <a:latin typeface="Brix Slab ExtraLight" panose="02000000000000000000" pitchFamily="2" charset="77"/>
              </a:rPr>
              <a:t> är ett faktum som påverkar golfen</a:t>
            </a:r>
            <a:r>
              <a:rPr lang="sv-SE" dirty="0">
                <a:latin typeface="Brix Slab ExtraLight" panose="02000000000000000000" pitchFamily="2" charset="77"/>
              </a:rPr>
              <a:t>. Frågan om hållbarhet blir viktig.</a:t>
            </a:r>
          </a:p>
          <a:p>
            <a:pPr marL="0" indent="0">
              <a:buNone/>
            </a:pPr>
            <a:endParaRPr lang="sv-SE" dirty="0">
              <a:latin typeface="Brix Slab ExtraLight" panose="02000000000000000000" pitchFamily="2" charset="77"/>
            </a:endParaRPr>
          </a:p>
          <a:p>
            <a:pPr marL="0" indent="0">
              <a:buNone/>
            </a:pPr>
            <a:r>
              <a:rPr lang="sv-SE" b="1" dirty="0" err="1">
                <a:latin typeface="Brix Slab Black" panose="02000000000000000000" pitchFamily="2" charset="77"/>
              </a:rPr>
              <a:t>Kortsiktigt kan vissa </a:t>
            </a:r>
            <a:r>
              <a:rPr lang="sv-SE" dirty="0" err="1">
                <a:latin typeface="Brix Slab ExtraLight" panose="02000000000000000000" pitchFamily="2" charset="77"/>
              </a:rPr>
              <a:t>klubbar gynnas – långsiktigt står vi inför stora utmaningar</a:t>
            </a:r>
            <a:r>
              <a:rPr lang="sv-SE" dirty="0">
                <a:latin typeface="Brix Slab ExtraLight" panose="02000000000000000000" pitchFamily="2" charset="77"/>
              </a:rPr>
              <a:t>.</a:t>
            </a:r>
          </a:p>
        </p:txBody>
      </p:sp>
      <p:sp>
        <p:nvSpPr>
          <p:cNvPr id="2" name="Rubrik 1">
            <a:extLst>
              <a:ext uri="{FF2B5EF4-FFF2-40B4-BE49-F238E27FC236}">
                <a16:creationId xmlns:a16="http://schemas.microsoft.com/office/drawing/2014/main" id="{42C028D2-BB07-46A5-A6F6-1EE21D1C63C1}"/>
              </a:ext>
            </a:extLst>
          </p:cNvPr>
          <p:cNvSpPr>
            <a:spLocks noGrp="1"/>
          </p:cNvSpPr>
          <p:nvPr>
            <p:ph type="title"/>
          </p:nvPr>
        </p:nvSpPr>
        <p:spPr/>
        <p:txBody>
          <a:bodyPr/>
          <a:lstStyle/>
          <a:p>
            <a:r>
              <a:rPr lang="sv-SE" dirty="0"/>
              <a:t>Miljö och klimat.</a:t>
            </a:r>
          </a:p>
        </p:txBody>
      </p:sp>
    </p:spTree>
    <p:extLst>
      <p:ext uri="{BB962C8B-B14F-4D97-AF65-F5344CB8AC3E}">
        <p14:creationId xmlns:p14="http://schemas.microsoft.com/office/powerpoint/2010/main" val="360223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shot of a computer&#10;&#10;Description automatically generated">
            <a:extLst>
              <a:ext uri="{FF2B5EF4-FFF2-40B4-BE49-F238E27FC236}">
                <a16:creationId xmlns:a16="http://schemas.microsoft.com/office/drawing/2014/main" id="{3DA2A64C-23DE-9215-08A2-BA2E0CA8CDB6}"/>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6180" r="6180"/>
          <a:stretch>
            <a:fillRect/>
          </a:stretch>
        </p:blipFill>
        <p:spPr/>
      </p:pic>
      <p:sp>
        <p:nvSpPr>
          <p:cNvPr id="2" name="Rubrik 1">
            <a:extLst>
              <a:ext uri="{FF2B5EF4-FFF2-40B4-BE49-F238E27FC236}">
                <a16:creationId xmlns:a16="http://schemas.microsoft.com/office/drawing/2014/main" id="{42C028D2-BB07-46A5-A6F6-1EE21D1C63C1}"/>
              </a:ext>
            </a:extLst>
          </p:cNvPr>
          <p:cNvSpPr>
            <a:spLocks noGrp="1"/>
          </p:cNvSpPr>
          <p:nvPr>
            <p:ph type="title"/>
          </p:nvPr>
        </p:nvSpPr>
        <p:spPr/>
        <p:txBody>
          <a:bodyPr/>
          <a:lstStyle/>
          <a:p>
            <a:r>
              <a:rPr lang="sv-SE" dirty="0"/>
              <a:t>Digitalisering och kommunikation.</a:t>
            </a:r>
          </a:p>
        </p:txBody>
      </p:sp>
      <p:sp>
        <p:nvSpPr>
          <p:cNvPr id="5" name="Platshållare för innehåll 6">
            <a:extLst>
              <a:ext uri="{FF2B5EF4-FFF2-40B4-BE49-F238E27FC236}">
                <a16:creationId xmlns:a16="http://schemas.microsoft.com/office/drawing/2014/main" id="{F83B0AAF-7221-0B36-EAA6-2E3EA599EC1D}"/>
              </a:ext>
            </a:extLst>
          </p:cNvPr>
          <p:cNvSpPr>
            <a:spLocks noGrp="1"/>
          </p:cNvSpPr>
          <p:nvPr>
            <p:ph sz="half" idx="2"/>
          </p:nvPr>
        </p:nvSpPr>
        <p:spPr>
          <a:xfrm>
            <a:off x="6386513" y="2033749"/>
            <a:ext cx="5181600" cy="4191757"/>
          </a:xfrm>
        </p:spPr>
        <p:txBody>
          <a:bodyPr>
            <a:normAutofit/>
          </a:bodyPr>
          <a:lstStyle/>
          <a:p>
            <a:pPr marL="0" indent="0">
              <a:buNone/>
            </a:pPr>
            <a:r>
              <a:rPr lang="sv-SE" b="1" dirty="0" err="1">
                <a:latin typeface="Brix Slab Black" panose="02000000000000000000" pitchFamily="2" charset="77"/>
              </a:rPr>
              <a:t>Lägre trösklar och</a:t>
            </a:r>
            <a:r>
              <a:rPr lang="sv-SE" dirty="0" err="1">
                <a:latin typeface="Brix Slab ExtraLight" panose="02000000000000000000" pitchFamily="2" charset="77"/>
              </a:rPr>
              <a:t> högre tillgänglighet på information ger nya möjligheter att välja</a:t>
            </a:r>
            <a:r>
              <a:rPr lang="sv-SE" dirty="0">
                <a:latin typeface="Brix Slab ExtraLight" panose="02000000000000000000" pitchFamily="2" charset="77"/>
              </a:rPr>
              <a:t>.</a:t>
            </a:r>
          </a:p>
          <a:p>
            <a:pPr marL="0" indent="0">
              <a:buNone/>
            </a:pPr>
            <a:endParaRPr lang="sv-SE" dirty="0">
              <a:latin typeface="Brix Slab ExtraLight" panose="02000000000000000000" pitchFamily="2" charset="77"/>
            </a:endParaRPr>
          </a:p>
          <a:p>
            <a:pPr marL="0" indent="0">
              <a:buNone/>
            </a:pPr>
            <a:r>
              <a:rPr lang="sv-SE" b="1" dirty="0" err="1">
                <a:latin typeface="Brix Slab Black" panose="02000000000000000000" pitchFamily="2" charset="77"/>
              </a:rPr>
              <a:t>Kännedom blir avgörande </a:t>
            </a:r>
            <a:r>
              <a:rPr lang="sv-SE" dirty="0" err="1">
                <a:latin typeface="Brix Slab ExtraLight" panose="02000000000000000000" pitchFamily="2" charset="77"/>
              </a:rPr>
              <a:t>när utövare ska nås. Att vara tillgänglig via sök är en förutsättning för att bli vald</a:t>
            </a:r>
            <a:r>
              <a:rPr lang="sv-SE" dirty="0">
                <a:latin typeface="Brix Slab ExtraLight" panose="02000000000000000000" pitchFamily="2" charset="77"/>
              </a:rPr>
              <a:t>.</a:t>
            </a:r>
          </a:p>
        </p:txBody>
      </p:sp>
    </p:spTree>
    <p:extLst>
      <p:ext uri="{BB962C8B-B14F-4D97-AF65-F5344CB8AC3E}">
        <p14:creationId xmlns:p14="http://schemas.microsoft.com/office/powerpoint/2010/main" val="46711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paper&#10;&#10;Description automatically generated">
            <a:extLst>
              <a:ext uri="{FF2B5EF4-FFF2-40B4-BE49-F238E27FC236}">
                <a16:creationId xmlns:a16="http://schemas.microsoft.com/office/drawing/2014/main" id="{1019395B-ACB2-4557-51D7-0041C5D753CE}"/>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616" r="7616"/>
          <a:stretch>
            <a:fillRect/>
          </a:stretch>
        </p:blipFill>
        <p:spPr/>
      </p:pic>
      <p:sp>
        <p:nvSpPr>
          <p:cNvPr id="2" name="Rubrik 1">
            <a:extLst>
              <a:ext uri="{FF2B5EF4-FFF2-40B4-BE49-F238E27FC236}">
                <a16:creationId xmlns:a16="http://schemas.microsoft.com/office/drawing/2014/main" id="{42C028D2-BB07-46A5-A6F6-1EE21D1C63C1}"/>
              </a:ext>
            </a:extLst>
          </p:cNvPr>
          <p:cNvSpPr>
            <a:spLocks noGrp="1"/>
          </p:cNvSpPr>
          <p:nvPr>
            <p:ph type="title"/>
          </p:nvPr>
        </p:nvSpPr>
        <p:spPr/>
        <p:txBody>
          <a:bodyPr/>
          <a:lstStyle/>
          <a:p>
            <a:r>
              <a:rPr lang="sv-SE" dirty="0"/>
              <a:t>Polarisering och konfliktnivåer.</a:t>
            </a:r>
          </a:p>
        </p:txBody>
      </p:sp>
      <p:sp>
        <p:nvSpPr>
          <p:cNvPr id="8" name="Platshållare för innehåll 6">
            <a:extLst>
              <a:ext uri="{FF2B5EF4-FFF2-40B4-BE49-F238E27FC236}">
                <a16:creationId xmlns:a16="http://schemas.microsoft.com/office/drawing/2014/main" id="{12B724A8-B031-4CFC-D6F4-635B4F5713F5}"/>
              </a:ext>
            </a:extLst>
          </p:cNvPr>
          <p:cNvSpPr>
            <a:spLocks noGrp="1"/>
          </p:cNvSpPr>
          <p:nvPr>
            <p:ph sz="half" idx="2"/>
          </p:nvPr>
        </p:nvSpPr>
        <p:spPr>
          <a:xfrm>
            <a:off x="630558" y="2038349"/>
            <a:ext cx="5181600" cy="4191757"/>
          </a:xfrm>
        </p:spPr>
        <p:txBody>
          <a:bodyPr>
            <a:normAutofit/>
          </a:bodyPr>
          <a:lstStyle/>
          <a:p>
            <a:pPr marL="0" indent="0">
              <a:buNone/>
            </a:pPr>
            <a:r>
              <a:rPr lang="sv-SE" b="1" dirty="0" err="1">
                <a:latin typeface="Brix Slab Black" panose="02000000000000000000" pitchFamily="2" charset="77"/>
              </a:rPr>
              <a:t>Skillnaden mellan olika</a:t>
            </a:r>
            <a:r>
              <a:rPr lang="sv-SE" dirty="0" err="1">
                <a:latin typeface="Brix Slab ExtraLight" panose="02000000000000000000" pitchFamily="2" charset="77"/>
              </a:rPr>
              <a:t> grupper i samhället har ökat</a:t>
            </a:r>
            <a:r>
              <a:rPr lang="sv-SE" dirty="0">
                <a:latin typeface="Brix Slab ExtraLight" panose="02000000000000000000" pitchFamily="2" charset="77"/>
              </a:rPr>
              <a:t>. Att driva föreningsverksamhet påverkas.</a:t>
            </a:r>
          </a:p>
          <a:p>
            <a:pPr marL="0" indent="0">
              <a:buNone/>
            </a:pPr>
            <a:endParaRPr lang="sv-SE" dirty="0">
              <a:latin typeface="Brix Slab ExtraLight" panose="02000000000000000000" pitchFamily="2" charset="77"/>
            </a:endParaRPr>
          </a:p>
          <a:p>
            <a:pPr marL="0" indent="0">
              <a:buNone/>
            </a:pPr>
            <a:r>
              <a:rPr lang="sv-SE" b="1" dirty="0" err="1">
                <a:latin typeface="Brix Slab Black" panose="02000000000000000000" pitchFamily="2" charset="77"/>
              </a:rPr>
              <a:t>Ett annat samtalsklimat </a:t>
            </a:r>
            <a:r>
              <a:rPr lang="sv-SE" dirty="0" err="1">
                <a:latin typeface="Brix Slab ExtraLight" panose="02000000000000000000" pitchFamily="2" charset="77"/>
              </a:rPr>
              <a:t>drivs av digitalisering och distans, vilket leder till ökad konfliktnivå.</a:t>
            </a:r>
            <a:endParaRPr lang="sv-SE" dirty="0">
              <a:latin typeface="Brix Slab ExtraLight" panose="02000000000000000000" pitchFamily="2" charset="77"/>
            </a:endParaRPr>
          </a:p>
        </p:txBody>
      </p:sp>
    </p:spTree>
    <p:extLst>
      <p:ext uri="{BB962C8B-B14F-4D97-AF65-F5344CB8AC3E}">
        <p14:creationId xmlns:p14="http://schemas.microsoft.com/office/powerpoint/2010/main" val="296834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alking on a golf course&#10;&#10;Description automatically generated">
            <a:extLst>
              <a:ext uri="{FF2B5EF4-FFF2-40B4-BE49-F238E27FC236}">
                <a16:creationId xmlns:a16="http://schemas.microsoft.com/office/drawing/2014/main" id="{84775691-A5F5-1655-89C5-DEBBAD3A5D90}"/>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420" r="10420"/>
          <a:stretch>
            <a:fillRect/>
          </a:stretch>
        </p:blipFill>
        <p:spPr/>
      </p:pic>
      <p:sp>
        <p:nvSpPr>
          <p:cNvPr id="2" name="Rubrik 1">
            <a:extLst>
              <a:ext uri="{FF2B5EF4-FFF2-40B4-BE49-F238E27FC236}">
                <a16:creationId xmlns:a16="http://schemas.microsoft.com/office/drawing/2014/main" id="{42C028D2-BB07-46A5-A6F6-1EE21D1C63C1}"/>
              </a:ext>
            </a:extLst>
          </p:cNvPr>
          <p:cNvSpPr>
            <a:spLocks noGrp="1"/>
          </p:cNvSpPr>
          <p:nvPr>
            <p:ph type="title"/>
          </p:nvPr>
        </p:nvSpPr>
        <p:spPr/>
        <p:txBody>
          <a:bodyPr/>
          <a:lstStyle/>
          <a:p>
            <a:r>
              <a:rPr lang="sv-SE" dirty="0"/>
              <a:t>Nya förväntningar.</a:t>
            </a:r>
          </a:p>
        </p:txBody>
      </p:sp>
      <p:sp>
        <p:nvSpPr>
          <p:cNvPr id="5" name="Platshållare för innehåll 6">
            <a:extLst>
              <a:ext uri="{FF2B5EF4-FFF2-40B4-BE49-F238E27FC236}">
                <a16:creationId xmlns:a16="http://schemas.microsoft.com/office/drawing/2014/main" id="{65BDC36C-574A-3ED7-88C1-3CA0C904879F}"/>
              </a:ext>
            </a:extLst>
          </p:cNvPr>
          <p:cNvSpPr>
            <a:spLocks noGrp="1"/>
          </p:cNvSpPr>
          <p:nvPr>
            <p:ph sz="half" idx="2"/>
          </p:nvPr>
        </p:nvSpPr>
        <p:spPr>
          <a:xfrm>
            <a:off x="6386513" y="2033749"/>
            <a:ext cx="5181600" cy="4191757"/>
          </a:xfrm>
        </p:spPr>
        <p:txBody>
          <a:bodyPr>
            <a:normAutofit/>
          </a:bodyPr>
          <a:lstStyle/>
          <a:p>
            <a:pPr marL="0" indent="0">
              <a:buNone/>
            </a:pPr>
            <a:r>
              <a:rPr lang="sv-SE" b="1" dirty="0" err="1">
                <a:latin typeface="Brix Slab Black" panose="02000000000000000000" pitchFamily="2" charset="77"/>
              </a:rPr>
              <a:t>Kraven på ökad</a:t>
            </a:r>
            <a:r>
              <a:rPr lang="sv-SE" dirty="0" err="1">
                <a:latin typeface="Brix Slab ExtraLight" panose="02000000000000000000" pitchFamily="2" charset="77"/>
              </a:rPr>
              <a:t> flexibilitet påverkar förhållningssättet till golfklubben.</a:t>
            </a:r>
            <a:endParaRPr lang="sv-SE" dirty="0">
              <a:latin typeface="Brix Slab ExtraLight" panose="02000000000000000000" pitchFamily="2" charset="77"/>
            </a:endParaRPr>
          </a:p>
          <a:p>
            <a:pPr marL="0" indent="0">
              <a:buNone/>
            </a:pPr>
            <a:endParaRPr lang="sv-SE" dirty="0">
              <a:latin typeface="Brix Slab ExtraLight" panose="02000000000000000000" pitchFamily="2" charset="77"/>
            </a:endParaRPr>
          </a:p>
          <a:p>
            <a:pPr marL="0" indent="0">
              <a:buNone/>
            </a:pPr>
            <a:r>
              <a:rPr lang="sv-SE" b="1" dirty="0" err="1">
                <a:latin typeface="Brix Slab Black" panose="02000000000000000000" pitchFamily="2" charset="77"/>
              </a:rPr>
              <a:t>Gränserna för roller </a:t>
            </a:r>
            <a:r>
              <a:rPr lang="sv-SE" dirty="0" err="1">
                <a:latin typeface="Brix Slab ExtraLight" panose="02000000000000000000" pitchFamily="2" charset="77"/>
              </a:rPr>
              <a:t>som medlem och kund suddas ut. Hybridiseringen tar större plats.</a:t>
            </a:r>
            <a:endParaRPr lang="sv-SE" dirty="0">
              <a:latin typeface="Brix Slab ExtraLight" panose="02000000000000000000" pitchFamily="2" charset="77"/>
            </a:endParaRPr>
          </a:p>
        </p:txBody>
      </p:sp>
    </p:spTree>
    <p:extLst>
      <p:ext uri="{BB962C8B-B14F-4D97-AF65-F5344CB8AC3E}">
        <p14:creationId xmlns:p14="http://schemas.microsoft.com/office/powerpoint/2010/main" val="305299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table&#10;&#10;Description automatically generated">
            <a:extLst>
              <a:ext uri="{FF2B5EF4-FFF2-40B4-BE49-F238E27FC236}">
                <a16:creationId xmlns:a16="http://schemas.microsoft.com/office/drawing/2014/main" id="{C6A5E701-BAA8-59C1-5F2A-4172B0C03A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618" b="13618"/>
          <a:stretch>
            <a:fillRect/>
          </a:stretch>
        </p:blipFill>
        <p:spPr/>
      </p:pic>
      <p:sp>
        <p:nvSpPr>
          <p:cNvPr id="2" name="Rubrik 1">
            <a:extLst>
              <a:ext uri="{FF2B5EF4-FFF2-40B4-BE49-F238E27FC236}">
                <a16:creationId xmlns:a16="http://schemas.microsoft.com/office/drawing/2014/main" id="{42C028D2-BB07-46A5-A6F6-1EE21D1C63C1}"/>
              </a:ext>
            </a:extLst>
          </p:cNvPr>
          <p:cNvSpPr>
            <a:spLocks noGrp="1"/>
          </p:cNvSpPr>
          <p:nvPr>
            <p:ph type="title"/>
          </p:nvPr>
        </p:nvSpPr>
        <p:spPr/>
        <p:txBody>
          <a:bodyPr/>
          <a:lstStyle/>
          <a:p>
            <a:r>
              <a:rPr lang="sv-SE" dirty="0"/>
              <a:t>Ekonomin förändras.</a:t>
            </a:r>
          </a:p>
        </p:txBody>
      </p:sp>
      <p:sp>
        <p:nvSpPr>
          <p:cNvPr id="6" name="Platshållare för innehåll 6">
            <a:extLst>
              <a:ext uri="{FF2B5EF4-FFF2-40B4-BE49-F238E27FC236}">
                <a16:creationId xmlns:a16="http://schemas.microsoft.com/office/drawing/2014/main" id="{A072C9E2-2A94-4D90-AFF1-0CC679AA11F2}"/>
              </a:ext>
            </a:extLst>
          </p:cNvPr>
          <p:cNvSpPr>
            <a:spLocks noGrp="1"/>
          </p:cNvSpPr>
          <p:nvPr>
            <p:ph sz="half" idx="2"/>
          </p:nvPr>
        </p:nvSpPr>
        <p:spPr>
          <a:xfrm>
            <a:off x="630558" y="2038349"/>
            <a:ext cx="5181600" cy="4191757"/>
          </a:xfrm>
        </p:spPr>
        <p:txBody>
          <a:bodyPr>
            <a:normAutofit/>
          </a:bodyPr>
          <a:lstStyle/>
          <a:p>
            <a:pPr marL="0" indent="0">
              <a:buNone/>
            </a:pPr>
            <a:r>
              <a:rPr lang="sv-SE" b="1" dirty="0" err="1">
                <a:latin typeface="Brix Slab Black" panose="02000000000000000000" pitchFamily="2" charset="77"/>
              </a:rPr>
              <a:t>Hög inflation och </a:t>
            </a:r>
            <a:r>
              <a:rPr lang="sv-SE" dirty="0" err="1">
                <a:latin typeface="Brix Slab ExtraLight" panose="02000000000000000000" pitchFamily="2" charset="77"/>
              </a:rPr>
              <a:t>allt mindre kvar i plånboken när golfen ska betalas.</a:t>
            </a:r>
            <a:endParaRPr lang="sv-SE" dirty="0">
              <a:latin typeface="Brix Slab ExtraLight" panose="02000000000000000000" pitchFamily="2" charset="77"/>
            </a:endParaRPr>
          </a:p>
          <a:p>
            <a:pPr marL="0" indent="0">
              <a:buNone/>
            </a:pPr>
            <a:endParaRPr lang="sv-SE" dirty="0">
              <a:latin typeface="Brix Slab ExtraLight" panose="02000000000000000000" pitchFamily="2" charset="77"/>
            </a:endParaRPr>
          </a:p>
          <a:p>
            <a:pPr marL="0" indent="0">
              <a:buNone/>
            </a:pPr>
            <a:r>
              <a:rPr lang="sv-SE" b="1" dirty="0" err="1">
                <a:latin typeface="Brix Slab Black" panose="02000000000000000000" pitchFamily="2" charset="77"/>
              </a:rPr>
              <a:t>Hur golfen prioriteras </a:t>
            </a:r>
            <a:r>
              <a:rPr lang="sv-SE" dirty="0" err="1">
                <a:latin typeface="Brix Slab ExtraLight" panose="02000000000000000000" pitchFamily="2" charset="77"/>
              </a:rPr>
              <a:t>inom familjen blir mer avgörande desto tuffare läget blir.</a:t>
            </a:r>
            <a:endParaRPr lang="sv-SE" dirty="0">
              <a:latin typeface="Brix Slab ExtraLight" panose="02000000000000000000" pitchFamily="2" charset="77"/>
            </a:endParaRPr>
          </a:p>
        </p:txBody>
      </p:sp>
    </p:spTree>
    <p:extLst>
      <p:ext uri="{BB962C8B-B14F-4D97-AF65-F5344CB8AC3E}">
        <p14:creationId xmlns:p14="http://schemas.microsoft.com/office/powerpoint/2010/main" val="417939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6C52734-0CC6-4E8E-8648-5C776F6CBEBE}"/>
              </a:ext>
            </a:extLst>
          </p:cNvPr>
          <p:cNvSpPr>
            <a:spLocks noGrp="1"/>
          </p:cNvSpPr>
          <p:nvPr>
            <p:ph type="body" sz="quarter" idx="13"/>
          </p:nvPr>
        </p:nvSpPr>
        <p:spPr>
          <a:xfrm>
            <a:off x="660375" y="1159651"/>
            <a:ext cx="5181600" cy="4538697"/>
          </a:xfrm>
        </p:spPr>
        <p:txBody>
          <a:bodyPr>
            <a:normAutofit/>
          </a:bodyPr>
          <a:lstStyle/>
          <a:p>
            <a:pPr marL="514350" indent="-514350">
              <a:buFont typeface="+mj-lt"/>
              <a:buAutoNum type="arabicPeriod"/>
            </a:pPr>
            <a:r>
              <a:rPr lang="sv-SE" spc="0" dirty="0" err="1">
                <a:latin typeface="Brix Sans Light" panose="02000000000000000000" pitchFamily="2" charset="77"/>
              </a:rPr>
              <a:t>Din roll i golfens demokrati</a:t>
            </a:r>
            <a:endParaRPr lang="sv-SE" spc="0" dirty="0">
              <a:latin typeface="Brix Sans Light" panose="02000000000000000000" pitchFamily="2" charset="77"/>
            </a:endParaRPr>
          </a:p>
          <a:p>
            <a:pPr marL="514350" indent="-514350">
              <a:buFont typeface="+mj-lt"/>
              <a:buAutoNum type="arabicPeriod"/>
            </a:pPr>
            <a:r>
              <a:rPr lang="sv-SE" spc="0" dirty="0" err="1">
                <a:latin typeface="Brix Sans Light" panose="02000000000000000000" pitchFamily="2" charset="77"/>
              </a:rPr>
              <a:t>Varför ett strategiarbete</a:t>
            </a:r>
            <a:br>
              <a:rPr lang="sv-SE" spc="0" dirty="0" err="1">
                <a:latin typeface="Brix Sans Light" panose="02000000000000000000" pitchFamily="2" charset="77"/>
              </a:rPr>
            </a:br>
            <a:endParaRPr lang="sv-SE" spc="0" dirty="0" err="1">
              <a:latin typeface="Brix Sans Light" panose="02000000000000000000" pitchFamily="2" charset="77"/>
            </a:endParaRPr>
          </a:p>
          <a:p>
            <a:pPr marL="514350" indent="-514350">
              <a:buFont typeface="+mj-lt"/>
              <a:buAutoNum type="arabicPeriod"/>
            </a:pPr>
            <a:r>
              <a:rPr lang="sv-SE" spc="0" dirty="0" err="1">
                <a:latin typeface="Brix Sans Light" panose="02000000000000000000" pitchFamily="2" charset="77"/>
              </a:rPr>
              <a:t>Nuläget i Golfsverige</a:t>
            </a:r>
          </a:p>
          <a:p>
            <a:pPr marL="514350" indent="-514350">
              <a:buFont typeface="+mj-lt"/>
              <a:buAutoNum type="arabicPeriod"/>
            </a:pPr>
            <a:r>
              <a:rPr lang="sv-SE" spc="0" dirty="0" err="1">
                <a:latin typeface="Brix Sans Light" panose="02000000000000000000" pitchFamily="2" charset="77"/>
              </a:rPr>
              <a:t>Nuläget i samhället</a:t>
            </a:r>
            <a:br>
              <a:rPr lang="sv-SE" spc="0" dirty="0" err="1">
                <a:latin typeface="Brix Sans Light" panose="02000000000000000000" pitchFamily="2" charset="77"/>
              </a:rPr>
            </a:br>
            <a:endParaRPr lang="sv-SE" spc="0" dirty="0" err="1">
              <a:latin typeface="Brix Sans Light" panose="02000000000000000000" pitchFamily="2" charset="77"/>
            </a:endParaRPr>
          </a:p>
          <a:p>
            <a:pPr marL="514350" indent="-514350">
              <a:buFont typeface="+mj-lt"/>
              <a:buAutoNum type="arabicPeriod"/>
            </a:pPr>
            <a:r>
              <a:rPr lang="sv-SE" spc="0" dirty="0">
                <a:latin typeface="Brix Sans Light" panose="02000000000000000000" pitchFamily="2" charset="77"/>
              </a:rPr>
              <a:t>Workshop 1</a:t>
            </a:r>
            <a:br>
              <a:rPr lang="sv-SE" spc="0" dirty="0">
                <a:latin typeface="Brix Sans Light" panose="02000000000000000000" pitchFamily="2" charset="77"/>
              </a:rPr>
            </a:br>
            <a:endParaRPr lang="sv-SE" spc="0" dirty="0">
              <a:latin typeface="Brix Sans Light" panose="02000000000000000000" pitchFamily="2" charset="77"/>
            </a:endParaRPr>
          </a:p>
          <a:p>
            <a:pPr marL="514350" indent="-514350">
              <a:buFont typeface="+mj-lt"/>
              <a:buAutoNum type="arabicPeriod"/>
            </a:pPr>
            <a:r>
              <a:rPr lang="sv-SE" spc="0" dirty="0">
                <a:latin typeface="Brix Sans Light" panose="02000000000000000000" pitchFamily="2" charset="77"/>
              </a:rPr>
              <a:t>Workshop 2</a:t>
            </a:r>
            <a:endParaRPr lang="sv-SE" spc="0" dirty="0">
              <a:solidFill>
                <a:srgbClr val="FFFF00"/>
              </a:solidFill>
              <a:latin typeface="Brix Sans Light" panose="02000000000000000000" pitchFamily="2" charset="77"/>
            </a:endParaRPr>
          </a:p>
        </p:txBody>
      </p:sp>
      <p:sp>
        <p:nvSpPr>
          <p:cNvPr id="4" name="Platshållare för text 3">
            <a:extLst>
              <a:ext uri="{FF2B5EF4-FFF2-40B4-BE49-F238E27FC236}">
                <a16:creationId xmlns:a16="http://schemas.microsoft.com/office/drawing/2014/main" id="{D2FE4199-D730-4309-A1E0-3B84A533FE60}"/>
              </a:ext>
            </a:extLst>
          </p:cNvPr>
          <p:cNvSpPr>
            <a:spLocks noGrp="1"/>
          </p:cNvSpPr>
          <p:nvPr>
            <p:ph type="body" sz="quarter" idx="14"/>
          </p:nvPr>
        </p:nvSpPr>
        <p:spPr>
          <a:xfrm>
            <a:off x="7134296" y="2286487"/>
            <a:ext cx="4320000" cy="2520000"/>
          </a:xfrm>
        </p:spPr>
        <p:txBody>
          <a:bodyPr/>
          <a:lstStyle/>
          <a:p>
            <a:r>
              <a:rPr lang="sv-SE" spc="-160" dirty="0">
                <a:latin typeface="Brix Sans Black" panose="02000000000000000000" pitchFamily="50" charset="0"/>
              </a:rPr>
              <a:t>Dagens innehåll.</a:t>
            </a:r>
          </a:p>
          <a:p>
            <a:endParaRPr lang="sv-SE" dirty="0"/>
          </a:p>
        </p:txBody>
      </p:sp>
    </p:spTree>
    <p:extLst>
      <p:ext uri="{BB962C8B-B14F-4D97-AF65-F5344CB8AC3E}">
        <p14:creationId xmlns:p14="http://schemas.microsoft.com/office/powerpoint/2010/main" val="4411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6C52734-0CC6-4E8E-8648-5C776F6CBEBE}"/>
              </a:ext>
            </a:extLst>
          </p:cNvPr>
          <p:cNvSpPr>
            <a:spLocks noGrp="1"/>
          </p:cNvSpPr>
          <p:nvPr>
            <p:ph type="body" sz="quarter" idx="13"/>
          </p:nvPr>
        </p:nvSpPr>
        <p:spPr>
          <a:xfrm>
            <a:off x="660374" y="1380449"/>
            <a:ext cx="5150491" cy="3639902"/>
          </a:xfrm>
        </p:spPr>
        <p:txBody>
          <a:bodyPr>
            <a:normAutofit fontScale="47500" lnSpcReduction="20000"/>
          </a:bodyPr>
          <a:lstStyle/>
          <a:p>
            <a:pPr marL="0" indent="0">
              <a:buNone/>
            </a:pPr>
            <a:r>
              <a:rPr lang="sv-SE" sz="7700" spc="0" dirty="0">
                <a:latin typeface="+mj-lt"/>
              </a:rPr>
              <a:t>Värdera läget i </a:t>
            </a:r>
          </a:p>
          <a:p>
            <a:pPr marL="0" indent="0">
              <a:buNone/>
            </a:pPr>
            <a:r>
              <a:rPr lang="sv-SE" sz="7700" spc="0" dirty="0">
                <a:latin typeface="+mj-lt"/>
              </a:rPr>
              <a:t>Jämtland -</a:t>
            </a:r>
          </a:p>
          <a:p>
            <a:pPr marL="0" indent="0">
              <a:buNone/>
            </a:pPr>
            <a:r>
              <a:rPr lang="sv-SE" sz="7700" spc="0" dirty="0">
                <a:latin typeface="+mj-lt"/>
              </a:rPr>
              <a:t>Härjedalen</a:t>
            </a:r>
          </a:p>
          <a:p>
            <a:pPr marL="0" indent="0">
              <a:buNone/>
            </a:pPr>
            <a:endParaRPr lang="sv-SE" sz="3600" spc="0" dirty="0">
              <a:latin typeface="Brix Sans Light" panose="02000000000000000000" pitchFamily="2" charset="77"/>
            </a:endParaRPr>
          </a:p>
          <a:p>
            <a:pPr marL="0" indent="0">
              <a:buNone/>
            </a:pPr>
            <a:r>
              <a:rPr lang="sv-SE" sz="5700" spc="0" dirty="0">
                <a:latin typeface="Brix Sans Light" panose="02000000000000000000" pitchFamily="2" charset="77"/>
              </a:rPr>
              <a:t>Vilka är de största hoten och möjligheterna utifrån ditt klubbperspektiv.</a:t>
            </a:r>
          </a:p>
          <a:p>
            <a:pPr marL="0" indent="0">
              <a:buNone/>
            </a:pPr>
            <a:r>
              <a:rPr lang="sv-SE" sz="5700" spc="0" dirty="0" err="1">
                <a:latin typeface="Brix Sans Light" panose="02000000000000000000" pitchFamily="2" charset="77"/>
              </a:rPr>
              <a:t></a:t>
            </a:r>
            <a:endParaRPr lang="sv-SE" sz="5700" spc="0" dirty="0">
              <a:latin typeface="Brix Sans Light" panose="02000000000000000000" pitchFamily="2" charset="77"/>
            </a:endParaRPr>
          </a:p>
          <a:p>
            <a:pPr marL="0" indent="0">
              <a:buNone/>
            </a:pPr>
            <a:endParaRPr lang="sv-SE" spc="0" dirty="0">
              <a:latin typeface="Brix Sans Light" panose="02000000000000000000" pitchFamily="2" charset="77"/>
            </a:endParaRPr>
          </a:p>
        </p:txBody>
      </p:sp>
      <p:sp>
        <p:nvSpPr>
          <p:cNvPr id="4" name="Platshållare för text 3">
            <a:extLst>
              <a:ext uri="{FF2B5EF4-FFF2-40B4-BE49-F238E27FC236}">
                <a16:creationId xmlns:a16="http://schemas.microsoft.com/office/drawing/2014/main" id="{D2FE4199-D730-4309-A1E0-3B84A533FE60}"/>
              </a:ext>
            </a:extLst>
          </p:cNvPr>
          <p:cNvSpPr>
            <a:spLocks noGrp="1"/>
          </p:cNvSpPr>
          <p:nvPr>
            <p:ph type="body" sz="quarter" idx="14"/>
          </p:nvPr>
        </p:nvSpPr>
        <p:spPr>
          <a:xfrm>
            <a:off x="6512888" y="2622819"/>
            <a:ext cx="5679112" cy="2520000"/>
          </a:xfrm>
        </p:spPr>
        <p:txBody>
          <a:bodyPr/>
          <a:lstStyle/>
          <a:p>
            <a:r>
              <a:rPr lang="sv-SE" spc="-160" dirty="0">
                <a:latin typeface="Brix Sans Black" panose="02000000000000000000" pitchFamily="50" charset="0"/>
              </a:rPr>
              <a:t>Workshop 1.</a:t>
            </a:r>
          </a:p>
          <a:p>
            <a:endParaRPr lang="sv-SE" dirty="0"/>
          </a:p>
        </p:txBody>
      </p:sp>
    </p:spTree>
    <p:extLst>
      <p:ext uri="{BB962C8B-B14F-4D97-AF65-F5344CB8AC3E}">
        <p14:creationId xmlns:p14="http://schemas.microsoft.com/office/powerpoint/2010/main" val="350537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FA613A3-3837-9446-40FE-9FF504C33B67}"/>
              </a:ext>
            </a:extLst>
          </p:cNvPr>
          <p:cNvSpPr>
            <a:spLocks noGrp="1"/>
          </p:cNvSpPr>
          <p:nvPr>
            <p:ph type="title"/>
          </p:nvPr>
        </p:nvSpPr>
        <p:spPr>
          <a:xfrm>
            <a:off x="630558" y="317763"/>
            <a:ext cx="10937555" cy="797654"/>
          </a:xfrm>
        </p:spPr>
        <p:txBody>
          <a:bodyPr/>
          <a:lstStyle/>
          <a:p>
            <a:r>
              <a:rPr lang="sv-SE" sz="4800" dirty="0"/>
              <a:t>Hot &amp; Möjligheter klubbperspektiv </a:t>
            </a:r>
            <a:br>
              <a:rPr lang="sv-SE" dirty="0"/>
            </a:br>
            <a:r>
              <a:rPr lang="sv-SE" sz="4000"/>
              <a:t>Jämtland Härjedalens GDF</a:t>
            </a:r>
            <a:endParaRPr lang="sv-SE" sz="4000" dirty="0"/>
          </a:p>
        </p:txBody>
      </p:sp>
      <p:sp>
        <p:nvSpPr>
          <p:cNvPr id="6" name="Platshållare för innehåll 5">
            <a:extLst>
              <a:ext uri="{FF2B5EF4-FFF2-40B4-BE49-F238E27FC236}">
                <a16:creationId xmlns:a16="http://schemas.microsoft.com/office/drawing/2014/main" id="{B1ECE289-B598-6380-F6AD-F6122E01BBC7}"/>
              </a:ext>
            </a:extLst>
          </p:cNvPr>
          <p:cNvSpPr>
            <a:spLocks noGrp="1"/>
          </p:cNvSpPr>
          <p:nvPr>
            <p:ph sz="half" idx="1"/>
          </p:nvPr>
        </p:nvSpPr>
        <p:spPr>
          <a:xfrm>
            <a:off x="630559" y="1560206"/>
            <a:ext cx="5181600" cy="4351338"/>
          </a:xfrm>
          <a:solidFill>
            <a:srgbClr val="FFFF99"/>
          </a:solidFill>
        </p:spPr>
        <p:txBody>
          <a:bodyPr>
            <a:normAutofit fontScale="47500" lnSpcReduction="20000"/>
          </a:bodyPr>
          <a:lstStyle/>
          <a:p>
            <a:pPr marL="0" indent="0">
              <a:buNone/>
            </a:pPr>
            <a:r>
              <a:rPr lang="sv-SE" b="1" u="sng" dirty="0"/>
              <a:t>Hot:</a:t>
            </a:r>
            <a:br>
              <a:rPr lang="sv-SE" dirty="0"/>
            </a:br>
            <a:r>
              <a:rPr lang="sv-SE" sz="3300" dirty="0"/>
              <a:t>Brevlådeklubbar, hot mot klubbarna men inte golfen</a:t>
            </a:r>
          </a:p>
          <a:p>
            <a:pPr marL="0" indent="0">
              <a:buNone/>
            </a:pPr>
            <a:r>
              <a:rPr lang="sv-SE" sz="3300" dirty="0"/>
              <a:t>Minskande ideellt arbete och ideell trötthet</a:t>
            </a:r>
          </a:p>
          <a:p>
            <a:pPr marL="0" indent="0">
              <a:buNone/>
            </a:pPr>
            <a:r>
              <a:rPr lang="sv-SE" sz="3300" dirty="0"/>
              <a:t>Medlemstapp ger sämre ekonomi</a:t>
            </a:r>
          </a:p>
          <a:p>
            <a:pPr marL="0" indent="0">
              <a:buNone/>
            </a:pPr>
            <a:r>
              <a:rPr lang="sv-SE" sz="3300" dirty="0"/>
              <a:t>Kostnadsökningar drift av bana</a:t>
            </a:r>
          </a:p>
          <a:p>
            <a:pPr marL="0" indent="0">
              <a:buNone/>
            </a:pPr>
            <a:r>
              <a:rPr lang="sv-SE" sz="3300" dirty="0"/>
              <a:t>Minskande återväxt</a:t>
            </a:r>
          </a:p>
          <a:p>
            <a:pPr marL="0" indent="0">
              <a:buNone/>
            </a:pPr>
            <a:r>
              <a:rPr lang="sv-SE" sz="3300" dirty="0"/>
              <a:t>Klubblojalitet</a:t>
            </a:r>
          </a:p>
          <a:p>
            <a:pPr marL="0" indent="0">
              <a:buNone/>
            </a:pPr>
            <a:r>
              <a:rPr lang="sv-SE" sz="3300" dirty="0"/>
              <a:t>Mer vuxna ledare behövs</a:t>
            </a:r>
          </a:p>
          <a:p>
            <a:pPr marL="0" indent="0">
              <a:buNone/>
            </a:pPr>
            <a:r>
              <a:rPr lang="sv-SE" sz="3300" dirty="0"/>
              <a:t>Brist på tid hos golfspelare/ledare</a:t>
            </a:r>
          </a:p>
          <a:p>
            <a:pPr marL="0" indent="0">
              <a:buNone/>
            </a:pPr>
            <a:r>
              <a:rPr lang="sv-SE" sz="3300" dirty="0"/>
              <a:t>Golfspelet tar för lång tid och människor prioriterar annat</a:t>
            </a:r>
          </a:p>
          <a:p>
            <a:pPr marL="0" indent="0">
              <a:buNone/>
            </a:pPr>
            <a:r>
              <a:rPr lang="sv-SE" sz="3300" dirty="0"/>
              <a:t>Brist på kvinnor/flickor</a:t>
            </a:r>
          </a:p>
          <a:p>
            <a:pPr marL="0" indent="0">
              <a:buNone/>
            </a:pPr>
            <a:r>
              <a:rPr lang="sv-SE" sz="3300" dirty="0"/>
              <a:t>Åldersstrukturen på medlemmarna</a:t>
            </a:r>
          </a:p>
          <a:p>
            <a:pPr marL="0" indent="0">
              <a:buNone/>
            </a:pPr>
            <a:r>
              <a:rPr lang="sv-SE" sz="3300" dirty="0"/>
              <a:t>Golfbanorna är för svåra för vissa medlemmar</a:t>
            </a:r>
          </a:p>
          <a:p>
            <a:pPr marL="0" indent="0">
              <a:buNone/>
            </a:pPr>
            <a:r>
              <a:rPr lang="sv-SE" sz="3300" dirty="0"/>
              <a:t>Växtskydd- och bevattnings restriktioner</a:t>
            </a:r>
          </a:p>
          <a:p>
            <a:pPr marL="0" indent="0">
              <a:buNone/>
            </a:pPr>
            <a:r>
              <a:rPr lang="sv-SE" sz="3300" dirty="0"/>
              <a:t>Avstånd mellan golfbanorna gör det svårt att samverka</a:t>
            </a:r>
          </a:p>
        </p:txBody>
      </p:sp>
      <p:sp>
        <p:nvSpPr>
          <p:cNvPr id="7" name="Platshållare för innehåll 6">
            <a:extLst>
              <a:ext uri="{FF2B5EF4-FFF2-40B4-BE49-F238E27FC236}">
                <a16:creationId xmlns:a16="http://schemas.microsoft.com/office/drawing/2014/main" id="{16CF6033-747D-5BC7-8584-B9980A528F27}"/>
              </a:ext>
            </a:extLst>
          </p:cNvPr>
          <p:cNvSpPr>
            <a:spLocks noGrp="1"/>
          </p:cNvSpPr>
          <p:nvPr>
            <p:ph sz="half" idx="2"/>
          </p:nvPr>
        </p:nvSpPr>
        <p:spPr>
          <a:xfrm>
            <a:off x="6386513" y="1566107"/>
            <a:ext cx="5181600" cy="4351338"/>
          </a:xfrm>
          <a:solidFill>
            <a:srgbClr val="CCECFF"/>
          </a:solidFill>
        </p:spPr>
        <p:txBody>
          <a:bodyPr>
            <a:normAutofit fontScale="47500" lnSpcReduction="20000"/>
          </a:bodyPr>
          <a:lstStyle/>
          <a:p>
            <a:pPr marL="0" indent="0">
              <a:buNone/>
            </a:pPr>
            <a:r>
              <a:rPr lang="sv-SE" b="1" u="sng" dirty="0"/>
              <a:t>Möjligheter:</a:t>
            </a:r>
            <a:br>
              <a:rPr lang="sv-SE" dirty="0"/>
            </a:br>
            <a:r>
              <a:rPr lang="sv-SE" dirty="0"/>
              <a:t>Stor sport för alla åldrar</a:t>
            </a:r>
          </a:p>
          <a:p>
            <a:pPr marL="0" indent="0">
              <a:buNone/>
            </a:pPr>
            <a:r>
              <a:rPr lang="sv-SE" dirty="0"/>
              <a:t>Folkhälsa, folksport och breddsport</a:t>
            </a:r>
          </a:p>
          <a:p>
            <a:pPr marL="0" indent="0">
              <a:buNone/>
            </a:pPr>
            <a:r>
              <a:rPr lang="sv-SE" dirty="0"/>
              <a:t>En idrott för hela livet, hela året (simulator)</a:t>
            </a:r>
          </a:p>
          <a:p>
            <a:pPr marL="0" indent="0">
              <a:buNone/>
            </a:pPr>
            <a:r>
              <a:rPr lang="sv-SE" dirty="0"/>
              <a:t>Stort </a:t>
            </a:r>
            <a:r>
              <a:rPr lang="sv-SE" sz="3200" dirty="0"/>
              <a:t>fritidsområde, potential i regionen</a:t>
            </a:r>
          </a:p>
          <a:p>
            <a:pPr marL="0" indent="0">
              <a:buNone/>
            </a:pPr>
            <a:r>
              <a:rPr lang="sv-SE" sz="3200" dirty="0"/>
              <a:t>Åldersstrukturen också en möjlighet</a:t>
            </a:r>
          </a:p>
          <a:p>
            <a:pPr marL="0" indent="0">
              <a:buNone/>
            </a:pPr>
            <a:r>
              <a:rPr lang="sv-SE" sz="3200" dirty="0"/>
              <a:t>Samverkan distrikt, dela investeringar (maskiner)</a:t>
            </a:r>
          </a:p>
          <a:p>
            <a:pPr marL="0" indent="0">
              <a:buNone/>
            </a:pPr>
            <a:r>
              <a:rPr lang="sv-SE" sz="3200" dirty="0" err="1"/>
              <a:t>Inomhusgolf</a:t>
            </a:r>
            <a:endParaRPr lang="sv-SE" sz="3200" dirty="0"/>
          </a:p>
          <a:p>
            <a:pPr marL="0" indent="0">
              <a:buNone/>
            </a:pPr>
            <a:r>
              <a:rPr lang="sv-SE" sz="3200" dirty="0"/>
              <a:t>Social gemenskap</a:t>
            </a:r>
          </a:p>
          <a:p>
            <a:pPr marL="0" indent="0">
              <a:buNone/>
            </a:pPr>
            <a:r>
              <a:rPr lang="sv-SE" sz="3200" dirty="0"/>
              <a:t>Aktiv livsstil utomhus</a:t>
            </a:r>
          </a:p>
          <a:p>
            <a:pPr marL="0" indent="0">
              <a:buNone/>
            </a:pPr>
            <a:r>
              <a:rPr lang="sv-SE" sz="3200" dirty="0"/>
              <a:t>Det är prisvärt att spela golf</a:t>
            </a:r>
          </a:p>
          <a:p>
            <a:pPr marL="0" indent="0">
              <a:buNone/>
            </a:pPr>
            <a:r>
              <a:rPr lang="sv-SE" sz="3200" dirty="0"/>
              <a:t>Individuell idrott som kan utövas tillsammans</a:t>
            </a:r>
          </a:p>
          <a:p>
            <a:pPr marL="0" indent="0">
              <a:buNone/>
            </a:pPr>
            <a:r>
              <a:rPr lang="sv-SE" sz="3200" dirty="0"/>
              <a:t>9-håls medlemskap</a:t>
            </a:r>
          </a:p>
          <a:p>
            <a:pPr marL="0" indent="0">
              <a:buNone/>
            </a:pPr>
            <a:r>
              <a:rPr lang="sv-SE" sz="3200" dirty="0"/>
              <a:t>Arrangera mer gruppträningar</a:t>
            </a:r>
          </a:p>
          <a:p>
            <a:pPr marL="0" indent="0">
              <a:buNone/>
            </a:pPr>
            <a:r>
              <a:rPr lang="sv-SE" sz="3200" dirty="0"/>
              <a:t>Maskinpool i distriktet</a:t>
            </a:r>
          </a:p>
          <a:p>
            <a:pPr marL="0" indent="0">
              <a:buNone/>
            </a:pPr>
            <a:r>
              <a:rPr lang="sv-SE" sz="3200" dirty="0"/>
              <a:t>Aktivt miljöarbete når fler intressenter i samhället</a:t>
            </a:r>
          </a:p>
          <a:p>
            <a:pPr marL="0" indent="0">
              <a:buNone/>
            </a:pPr>
            <a:endParaRPr lang="sv-SE" sz="3200" dirty="0"/>
          </a:p>
        </p:txBody>
      </p:sp>
    </p:spTree>
    <p:extLst>
      <p:ext uri="{BB962C8B-B14F-4D97-AF65-F5344CB8AC3E}">
        <p14:creationId xmlns:p14="http://schemas.microsoft.com/office/powerpoint/2010/main" val="277504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a winter coat&#10;&#10;Description automatically generated">
            <a:extLst>
              <a:ext uri="{FF2B5EF4-FFF2-40B4-BE49-F238E27FC236}">
                <a16:creationId xmlns:a16="http://schemas.microsoft.com/office/drawing/2014/main" id="{CD3E5C1E-04EF-E36D-712B-E1BBDAA6E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7" y="0"/>
            <a:ext cx="13003459" cy="7315200"/>
          </a:xfrm>
          <a:prstGeom prst="rect">
            <a:avLst/>
          </a:prstGeom>
        </p:spPr>
      </p:pic>
      <p:sp>
        <p:nvSpPr>
          <p:cNvPr id="6" name="Rubrik 5">
            <a:extLst>
              <a:ext uri="{FF2B5EF4-FFF2-40B4-BE49-F238E27FC236}">
                <a16:creationId xmlns:a16="http://schemas.microsoft.com/office/drawing/2014/main" id="{BE45AC2B-A7F7-4633-88C7-C8165F8EFA4C}"/>
              </a:ext>
            </a:extLst>
          </p:cNvPr>
          <p:cNvSpPr>
            <a:spLocks noGrp="1"/>
          </p:cNvSpPr>
          <p:nvPr>
            <p:ph type="title"/>
          </p:nvPr>
        </p:nvSpPr>
        <p:spPr bwMode="white">
          <a:xfrm>
            <a:off x="709828" y="1799662"/>
            <a:ext cx="7049872" cy="1800000"/>
          </a:xfrm>
        </p:spPr>
        <p:txBody>
          <a:bodyPr anchor="ctr">
            <a:normAutofit fontScale="90000"/>
          </a:bodyPr>
          <a:lstStyle/>
          <a:p>
            <a:r>
              <a:rPr lang="sv-SE" sz="7200" dirty="0"/>
              <a:t>Allmänhetens syn på</a:t>
            </a:r>
            <a:br>
              <a:rPr lang="sv-SE" sz="7200" dirty="0"/>
            </a:br>
            <a:r>
              <a:rPr lang="sv-SE" sz="7200" dirty="0"/>
              <a:t>golfen i Sverige 2023.</a:t>
            </a:r>
          </a:p>
        </p:txBody>
      </p:sp>
      <p:sp>
        <p:nvSpPr>
          <p:cNvPr id="12" name="Platshållare för text 5">
            <a:extLst>
              <a:ext uri="{FF2B5EF4-FFF2-40B4-BE49-F238E27FC236}">
                <a16:creationId xmlns:a16="http://schemas.microsoft.com/office/drawing/2014/main" id="{CF2D3D20-EFFF-51A1-F98F-7CF52B7774FC}"/>
              </a:ext>
            </a:extLst>
          </p:cNvPr>
          <p:cNvSpPr txBox="1">
            <a:spLocks/>
          </p:cNvSpPr>
          <p:nvPr/>
        </p:nvSpPr>
        <p:spPr bwMode="white">
          <a:xfrm>
            <a:off x="738404" y="3642526"/>
            <a:ext cx="8737600" cy="576000"/>
          </a:xfrm>
          <a:prstGeom prst="rect">
            <a:avLst/>
          </a:prstGeom>
          <a:noFill/>
          <a:ln>
            <a:noFill/>
          </a:ln>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000" kern="1200" spc="-70" baseline="0">
                <a:solidFill>
                  <a:schemeClr val="tx1"/>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r>
              <a:rPr lang="sv-SE" sz="2600" dirty="0">
                <a:latin typeface="Brix Sans ExtraLight" panose="02000000000000000000" pitchFamily="2" charset="77"/>
              </a:rPr>
              <a:t>UNDERSÖKNING GJORD AV DEMOSKOP.</a:t>
            </a:r>
          </a:p>
        </p:txBody>
      </p:sp>
    </p:spTree>
    <p:extLst>
      <p:ext uri="{BB962C8B-B14F-4D97-AF65-F5344CB8AC3E}">
        <p14:creationId xmlns:p14="http://schemas.microsoft.com/office/powerpoint/2010/main" val="403456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1566BA98-6EF3-4937-AC11-2E591E3FC6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4123" y="483747"/>
            <a:ext cx="6538403" cy="6374253"/>
          </a:xfrm>
          <a:prstGeom prst="rect">
            <a:avLst/>
          </a:prstGeom>
        </p:spPr>
      </p:pic>
      <p:sp>
        <p:nvSpPr>
          <p:cNvPr id="6" name="Rubrik 1">
            <a:extLst>
              <a:ext uri="{FF2B5EF4-FFF2-40B4-BE49-F238E27FC236}">
                <a16:creationId xmlns:a16="http://schemas.microsoft.com/office/drawing/2014/main" id="{B0257368-B17B-EB85-9378-2634CC963E33}"/>
              </a:ext>
            </a:extLst>
          </p:cNvPr>
          <p:cNvSpPr>
            <a:spLocks noGrp="1"/>
          </p:cNvSpPr>
          <p:nvPr>
            <p:ph type="title"/>
          </p:nvPr>
        </p:nvSpPr>
        <p:spPr>
          <a:xfrm>
            <a:off x="631842" y="2246929"/>
            <a:ext cx="6300000" cy="1800000"/>
          </a:xfrm>
        </p:spPr>
        <p:txBody>
          <a:bodyPr/>
          <a:lstStyle/>
          <a:p>
            <a:r>
              <a:rPr lang="sv-SE" sz="7200" b="1" dirty="0">
                <a:latin typeface="Brix Sans Light" panose="02000000000000000000" pitchFamily="2" charset="77"/>
              </a:rPr>
              <a:t>Vilket är ditt helhetsintryck</a:t>
            </a:r>
            <a:br>
              <a:rPr lang="sv-SE" sz="7200" b="1" dirty="0">
                <a:latin typeface="Brix Sans Light" panose="02000000000000000000" pitchFamily="2" charset="77"/>
              </a:rPr>
            </a:br>
            <a:r>
              <a:rPr lang="sv-SE" sz="7200" b="1" dirty="0">
                <a:latin typeface="Brix Sans Light" panose="02000000000000000000" pitchFamily="2" charset="77"/>
              </a:rPr>
              <a:t>av golf?</a:t>
            </a:r>
          </a:p>
        </p:txBody>
      </p:sp>
    </p:spTree>
    <p:extLst>
      <p:ext uri="{BB962C8B-B14F-4D97-AF65-F5344CB8AC3E}">
        <p14:creationId xmlns:p14="http://schemas.microsoft.com/office/powerpoint/2010/main" val="38842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743F7B1-6CCE-FD31-B041-AC69C548E3DF}"/>
              </a:ext>
            </a:extLst>
          </p:cNvPr>
          <p:cNvSpPr txBox="1">
            <a:spLocks/>
          </p:cNvSpPr>
          <p:nvPr/>
        </p:nvSpPr>
        <p:spPr bwMode="auto">
          <a:xfrm>
            <a:off x="548858" y="535482"/>
            <a:ext cx="11104257" cy="47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FFFFF"/>
                </a:solidFill>
                <a:effectLst/>
                <a:uLnTx/>
                <a:uFillTx/>
                <a:latin typeface="Arial"/>
                <a:ea typeface="ＭＳ Ｐゴシック" pitchFamily="-110" charset="-128"/>
                <a:cs typeface="Arial"/>
              </a:rPr>
              <a:t>Helhetsintryck av golf</a:t>
            </a:r>
            <a:endParaRPr kumimoji="0" lang="sv-SE" sz="2400" b="0" i="0" u="none" strike="noStrike" kern="1200" cap="none" spc="0" normalizeH="0" baseline="0" noProof="0" dirty="0">
              <a:ln>
                <a:noFill/>
              </a:ln>
              <a:solidFill>
                <a:srgbClr val="FFFFFF"/>
              </a:solidFill>
              <a:effectLst/>
              <a:uLnTx/>
              <a:uFillTx/>
              <a:latin typeface="Franklin Gothic Medium Cond" panose="020B0606030402020204" pitchFamily="34" charset="0"/>
              <a:ea typeface="ＭＳ Ｐゴシック" pitchFamily="-110" charset="-128"/>
              <a:cs typeface="Arial" panose="020B0604020202020204" pitchFamily="34" charset="0"/>
            </a:endParaRPr>
          </a:p>
        </p:txBody>
      </p:sp>
      <p:sp>
        <p:nvSpPr>
          <p:cNvPr id="4" name="textruta 1">
            <a:extLst>
              <a:ext uri="{FF2B5EF4-FFF2-40B4-BE49-F238E27FC236}">
                <a16:creationId xmlns:a16="http://schemas.microsoft.com/office/drawing/2014/main" id="{606A19F6-B1A8-E3E3-F3E1-33B2322585F9}"/>
              </a:ext>
            </a:extLst>
          </p:cNvPr>
          <p:cNvSpPr txBox="1">
            <a:spLocks noChangeArrowheads="1"/>
          </p:cNvSpPr>
          <p:nvPr/>
        </p:nvSpPr>
        <p:spPr bwMode="auto">
          <a:xfrm>
            <a:off x="7325372" y="6032453"/>
            <a:ext cx="1644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Fråga:</a:t>
            </a:r>
            <a:r>
              <a:rPr kumimoji="0" lang="sv-SE"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sv-SE" sz="800" b="0" i="0" u="none" strike="noStrike" kern="1200" cap="none" spc="0" normalizeH="0" baseline="0" noProof="0" dirty="0">
                <a:ln>
                  <a:noFill/>
                </a:ln>
                <a:solidFill>
                  <a:srgbClr val="FFFFFF"/>
                </a:solidFill>
                <a:effectLst/>
                <a:uLnTx/>
                <a:uFillTx/>
                <a:latin typeface="Arial" panose="020B0604020202020204"/>
                <a:ea typeface="+mn-ea"/>
                <a:cs typeface="+mn-cs"/>
              </a:rPr>
              <a:t>Vilket är ditt helhetsintryck av golf?</a:t>
            </a:r>
            <a:endParaRPr kumimoji="0" lang="sv-SE"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ruta 1">
            <a:extLst>
              <a:ext uri="{FF2B5EF4-FFF2-40B4-BE49-F238E27FC236}">
                <a16:creationId xmlns:a16="http://schemas.microsoft.com/office/drawing/2014/main" id="{6CF4367D-F72C-0612-708C-37ED0F038BEA}"/>
              </a:ext>
            </a:extLst>
          </p:cNvPr>
          <p:cNvSpPr txBox="1">
            <a:spLocks noChangeArrowheads="1"/>
          </p:cNvSpPr>
          <p:nvPr/>
        </p:nvSpPr>
        <p:spPr bwMode="auto">
          <a:xfrm>
            <a:off x="9150273" y="6032453"/>
            <a:ext cx="23086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Bas: </a:t>
            </a:r>
            <a:r>
              <a:rPr kumimoji="0" lang="sv-SE" sz="8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Samtliga, 1577 intervjuer</a:t>
            </a:r>
          </a:p>
        </p:txBody>
      </p:sp>
      <p:graphicFrame>
        <p:nvGraphicFramePr>
          <p:cNvPr id="6" name="Object 20">
            <a:extLst>
              <a:ext uri="{FF2B5EF4-FFF2-40B4-BE49-F238E27FC236}">
                <a16:creationId xmlns:a16="http://schemas.microsoft.com/office/drawing/2014/main" id="{2ECBCD70-BB2F-D0A0-649A-26023BFA6B82}"/>
              </a:ext>
            </a:extLst>
          </p:cNvPr>
          <p:cNvGraphicFramePr>
            <a:graphicFrameLocks noChangeAspect="1"/>
          </p:cNvGraphicFramePr>
          <p:nvPr/>
        </p:nvGraphicFramePr>
        <p:xfrm>
          <a:off x="219075" y="1428547"/>
          <a:ext cx="7858126" cy="489397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BDCF0414-4800-4E58-2145-FC2C0859E925}"/>
              </a:ext>
            </a:extLst>
          </p:cNvPr>
          <p:cNvCxnSpPr/>
          <p:nvPr/>
        </p:nvCxnSpPr>
        <p:spPr>
          <a:xfrm>
            <a:off x="1124007" y="2152848"/>
            <a:ext cx="60482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68BC05-DE9F-DBC2-40D9-EB793BED9563}"/>
              </a:ext>
            </a:extLst>
          </p:cNvPr>
          <p:cNvCxnSpPr/>
          <p:nvPr/>
        </p:nvCxnSpPr>
        <p:spPr>
          <a:xfrm>
            <a:off x="1124007" y="3221484"/>
            <a:ext cx="60482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D2279E4B-AB90-6FE5-EB67-B97C68CE9397}"/>
              </a:ext>
            </a:extLst>
          </p:cNvPr>
          <p:cNvSpPr txBox="1"/>
          <p:nvPr/>
        </p:nvSpPr>
        <p:spPr>
          <a:xfrm>
            <a:off x="8582025" y="2024741"/>
            <a:ext cx="2876940"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panose="020B0604020202020204"/>
                <a:ea typeface="+mn-ea"/>
                <a:cs typeface="+mn-cs"/>
              </a:rPr>
              <a:t>Det är en polariserad bild av synen på golf bland allmänheten i stort. 26 procent är positivt inställda, 33 procent är mer neutralt inställda medan 29 procent har en negativ uppfattning.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panose="020B0604020202020204"/>
                <a:ea typeface="+mn-ea"/>
                <a:cs typeface="+mn-cs"/>
              </a:rPr>
              <a:t>Det är framförallt i de yngre målgrupperna 18-34 år och 35-54 år som större andelar är negativa.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panose="020B0604020202020204"/>
                <a:ea typeface="+mn-ea"/>
                <a:cs typeface="+mn-cs"/>
              </a:rPr>
              <a:t>Män är i större utsträckning positivt inställda än kvinnor, 31% jämfört med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55356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26C98B3-63A7-DAC3-7852-F429ED52C579}"/>
              </a:ext>
            </a:extLst>
          </p:cNvPr>
          <p:cNvSpPr>
            <a:spLocks noGrp="1"/>
          </p:cNvSpPr>
          <p:nvPr>
            <p:ph type="body" sz="quarter" idx="13"/>
          </p:nvPr>
        </p:nvSpPr>
        <p:spPr>
          <a:xfrm>
            <a:off x="630558" y="559220"/>
            <a:ext cx="5181600" cy="5693290"/>
          </a:xfrm>
        </p:spPr>
        <p:txBody>
          <a:bodyPr/>
          <a:lstStyle/>
          <a:p>
            <a:r>
              <a:rPr lang="sv-SE" dirty="0"/>
              <a:t>Urval från Demoskops undersökning från allmänheten</a:t>
            </a:r>
          </a:p>
          <a:p>
            <a:pPr marL="0" indent="0">
              <a:buNone/>
            </a:pPr>
            <a:endParaRPr lang="sv-SE" dirty="0"/>
          </a:p>
          <a:p>
            <a:pPr marL="0" indent="0">
              <a:buNone/>
            </a:pPr>
            <a:endParaRPr lang="sv-SE" dirty="0"/>
          </a:p>
        </p:txBody>
      </p:sp>
      <p:pic>
        <p:nvPicPr>
          <p:cNvPr id="4" name="Picture 3" descr="A screenshot of a computer&#10;&#10;Description automatically generated">
            <a:extLst>
              <a:ext uri="{FF2B5EF4-FFF2-40B4-BE49-F238E27FC236}">
                <a16:creationId xmlns:a16="http://schemas.microsoft.com/office/drawing/2014/main" id="{B2DABBC2-CACC-18B6-9DE1-4F8C84774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23" y="239334"/>
            <a:ext cx="11661661" cy="6337312"/>
          </a:xfrm>
          <a:prstGeom prst="rect">
            <a:avLst/>
          </a:prstGeom>
        </p:spPr>
      </p:pic>
    </p:spTree>
    <p:extLst>
      <p:ext uri="{BB962C8B-B14F-4D97-AF65-F5344CB8AC3E}">
        <p14:creationId xmlns:p14="http://schemas.microsoft.com/office/powerpoint/2010/main" val="153813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7C007-F182-45EA-8A78-DCEEA614F6AF}"/>
              </a:ext>
            </a:extLst>
          </p:cNvPr>
          <p:cNvSpPr>
            <a:spLocks noGrp="1"/>
          </p:cNvSpPr>
          <p:nvPr>
            <p:ph type="title"/>
          </p:nvPr>
        </p:nvSpPr>
        <p:spPr>
          <a:xfrm>
            <a:off x="814722" y="2246929"/>
            <a:ext cx="6911753" cy="1800000"/>
          </a:xfrm>
        </p:spPr>
        <p:txBody>
          <a:bodyPr/>
          <a:lstStyle/>
          <a:p>
            <a:r>
              <a:rPr lang="sv-SE" b="1" dirty="0">
                <a:latin typeface="Brix Sans Light" panose="02000000000000000000" pitchFamily="2" charset="77"/>
              </a:rPr>
              <a:t>I vilken utsträckning tycker du att golfen står för dessa värden?</a:t>
            </a:r>
          </a:p>
        </p:txBody>
      </p:sp>
      <p:pic>
        <p:nvPicPr>
          <p:cNvPr id="4" name="Bild 33">
            <a:extLst>
              <a:ext uri="{FF2B5EF4-FFF2-40B4-BE49-F238E27FC236}">
                <a16:creationId xmlns:a16="http://schemas.microsoft.com/office/drawing/2014/main" id="{03FFF383-2502-E998-7F84-2598AE1EC7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1321" y="-40785"/>
            <a:ext cx="3922292" cy="6898786"/>
          </a:xfrm>
          <a:prstGeom prst="rect">
            <a:avLst/>
          </a:prstGeom>
        </p:spPr>
      </p:pic>
    </p:spTree>
    <p:extLst>
      <p:ext uri="{BB962C8B-B14F-4D97-AF65-F5344CB8AC3E}">
        <p14:creationId xmlns:p14="http://schemas.microsoft.com/office/powerpoint/2010/main" val="8003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26C98B3-63A7-DAC3-7852-F429ED52C579}"/>
              </a:ext>
            </a:extLst>
          </p:cNvPr>
          <p:cNvSpPr>
            <a:spLocks noGrp="1"/>
          </p:cNvSpPr>
          <p:nvPr>
            <p:ph type="body" sz="quarter" idx="13"/>
          </p:nvPr>
        </p:nvSpPr>
        <p:spPr>
          <a:xfrm>
            <a:off x="630558" y="559220"/>
            <a:ext cx="5181600" cy="5693290"/>
          </a:xfrm>
        </p:spPr>
        <p:txBody>
          <a:bodyPr/>
          <a:lstStyle/>
          <a:p>
            <a:r>
              <a:rPr lang="sv-SE" dirty="0"/>
              <a:t>Urval från Demoskops undersökning från allmänheten</a:t>
            </a:r>
          </a:p>
          <a:p>
            <a:pPr marL="0" indent="0">
              <a:buNone/>
            </a:pPr>
            <a:endParaRPr lang="sv-SE" dirty="0"/>
          </a:p>
          <a:p>
            <a:pPr marL="0" indent="0">
              <a:buNone/>
            </a:pPr>
            <a:endParaRPr lang="sv-SE" dirty="0"/>
          </a:p>
        </p:txBody>
      </p:sp>
      <p:pic>
        <p:nvPicPr>
          <p:cNvPr id="9" name="Picture 8" descr="A screen shot of a graph&#10;&#10;Description automatically generated">
            <a:extLst>
              <a:ext uri="{FF2B5EF4-FFF2-40B4-BE49-F238E27FC236}">
                <a16:creationId xmlns:a16="http://schemas.microsoft.com/office/drawing/2014/main" id="{0E523560-CEFE-5791-EC25-CAE170B5F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15" y="161246"/>
            <a:ext cx="11859772" cy="6484479"/>
          </a:xfrm>
          <a:prstGeom prst="rect">
            <a:avLst/>
          </a:prstGeom>
        </p:spPr>
      </p:pic>
    </p:spTree>
    <p:extLst>
      <p:ext uri="{BB962C8B-B14F-4D97-AF65-F5344CB8AC3E}">
        <p14:creationId xmlns:p14="http://schemas.microsoft.com/office/powerpoint/2010/main" val="394300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p:txBody>
          <a:bodyPr/>
          <a:lstStyle/>
          <a:p>
            <a:endParaRPr lang="sv-SE"/>
          </a:p>
        </p:txBody>
      </p:sp>
      <p:pic>
        <p:nvPicPr>
          <p:cNvPr id="51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02" y="-1036052"/>
            <a:ext cx="12244387" cy="893010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ubrik 5">
            <a:extLst>
              <a:ext uri="{FF2B5EF4-FFF2-40B4-BE49-F238E27FC236}">
                <a16:creationId xmlns:a16="http://schemas.microsoft.com/office/drawing/2014/main" id="{D02C63E7-1A29-AC81-C617-5B87B6D0010A}"/>
              </a:ext>
            </a:extLst>
          </p:cNvPr>
          <p:cNvSpPr txBox="1">
            <a:spLocks/>
          </p:cNvSpPr>
          <p:nvPr/>
        </p:nvSpPr>
        <p:spPr bwMode="white">
          <a:xfrm>
            <a:off x="4910187" y="879364"/>
            <a:ext cx="7049872" cy="1800000"/>
          </a:xfrm>
          <a:prstGeom prst="rect">
            <a:avLst/>
          </a:prstGeom>
        </p:spPr>
        <p:txBody>
          <a:bodyPr vert="horz" lIns="0" tIns="0" rIns="0" bIns="0" rtlCol="0" anchor="ctr" anchorCtr="0">
            <a:normAutofit fontScale="90000"/>
          </a:bodyPr>
          <a:lstStyle>
            <a:lvl1pPr algn="l" defTabSz="914400" rtl="0" eaLnBrk="1" latinLnBrk="0" hangingPunct="1">
              <a:lnSpc>
                <a:spcPct val="80000"/>
              </a:lnSpc>
              <a:spcBef>
                <a:spcPct val="0"/>
              </a:spcBef>
              <a:buNone/>
              <a:defRPr sz="6000" kern="1200" spc="-160" baseline="0">
                <a:solidFill>
                  <a:schemeClr val="tx1"/>
                </a:solidFill>
                <a:latin typeface="+mj-lt"/>
                <a:ea typeface="+mj-ea"/>
                <a:cs typeface="+mj-cs"/>
              </a:defRPr>
            </a:lvl1pPr>
          </a:lstStyle>
          <a:p>
            <a:r>
              <a:rPr lang="sv-SE" sz="7200" dirty="0">
                <a:solidFill>
                  <a:schemeClr val="bg1"/>
                </a:solidFill>
              </a:rPr>
              <a:t>Golfspelarnas syn på</a:t>
            </a:r>
            <a:br>
              <a:rPr lang="sv-SE" sz="7200" dirty="0">
                <a:solidFill>
                  <a:schemeClr val="bg1"/>
                </a:solidFill>
              </a:rPr>
            </a:br>
            <a:r>
              <a:rPr lang="sv-SE" sz="7200" dirty="0">
                <a:solidFill>
                  <a:schemeClr val="bg1"/>
                </a:solidFill>
              </a:rPr>
              <a:t>golfen i Sverige 2023.</a:t>
            </a:r>
          </a:p>
        </p:txBody>
      </p:sp>
      <p:sp>
        <p:nvSpPr>
          <p:cNvPr id="3" name="Platshållare för text 5">
            <a:extLst>
              <a:ext uri="{FF2B5EF4-FFF2-40B4-BE49-F238E27FC236}">
                <a16:creationId xmlns:a16="http://schemas.microsoft.com/office/drawing/2014/main" id="{921129D8-02FF-C489-9464-54959E622160}"/>
              </a:ext>
            </a:extLst>
          </p:cNvPr>
          <p:cNvSpPr txBox="1">
            <a:spLocks/>
          </p:cNvSpPr>
          <p:nvPr/>
        </p:nvSpPr>
        <p:spPr bwMode="white">
          <a:xfrm>
            <a:off x="5534593" y="2840216"/>
            <a:ext cx="6246427" cy="576000"/>
          </a:xfrm>
          <a:prstGeom prst="rect">
            <a:avLst/>
          </a:prstGeom>
          <a:noFill/>
          <a:ln>
            <a:noFill/>
          </a:ln>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000" kern="1200" spc="-70" baseline="0">
                <a:solidFill>
                  <a:schemeClr val="tx1"/>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r>
              <a:rPr lang="sv-SE" sz="2600" dirty="0">
                <a:solidFill>
                  <a:schemeClr val="bg1"/>
                </a:solidFill>
                <a:latin typeface="Brix Sans ExtraLight" panose="02000000000000000000" pitchFamily="2" charset="77"/>
              </a:rPr>
              <a:t>UNDERSÖKNING GJORD AV DEMOSKOP.</a:t>
            </a:r>
          </a:p>
        </p:txBody>
      </p:sp>
    </p:spTree>
    <p:extLst>
      <p:ext uri="{BB962C8B-B14F-4D97-AF65-F5344CB8AC3E}">
        <p14:creationId xmlns:p14="http://schemas.microsoft.com/office/powerpoint/2010/main" val="386292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6">
            <a:extLst>
              <a:ext uri="{FF2B5EF4-FFF2-40B4-BE49-F238E27FC236}">
                <a16:creationId xmlns:a16="http://schemas.microsoft.com/office/drawing/2014/main" id="{646E4E3E-661D-7E45-B7B3-EE322DE53497}"/>
              </a:ext>
            </a:extLst>
          </p:cNvPr>
          <p:cNvGraphicFramePr/>
          <p:nvPr/>
        </p:nvGraphicFramePr>
        <p:xfrm>
          <a:off x="606903" y="1305819"/>
          <a:ext cx="10773521" cy="493102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ruta 1">
            <a:extLst>
              <a:ext uri="{FF2B5EF4-FFF2-40B4-BE49-F238E27FC236}">
                <a16:creationId xmlns:a16="http://schemas.microsoft.com/office/drawing/2014/main" id="{36E375C8-A240-1E2E-5FBB-37A3F6D1CF97}"/>
              </a:ext>
            </a:extLst>
          </p:cNvPr>
          <p:cNvSpPr txBox="1">
            <a:spLocks noChangeArrowheads="1"/>
          </p:cNvSpPr>
          <p:nvPr/>
        </p:nvSpPr>
        <p:spPr bwMode="auto">
          <a:xfrm>
            <a:off x="9883308" y="5684906"/>
            <a:ext cx="1644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Frågor:</a:t>
            </a:r>
            <a:r>
              <a:rPr kumimoji="0" lang="sv-SE"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sv-SE" sz="800" b="0" i="0" u="none" strike="noStrike" kern="1200" cap="none" spc="0" normalizeH="0" baseline="0" noProof="0" dirty="0">
                <a:ln>
                  <a:noFill/>
                </a:ln>
                <a:solidFill>
                  <a:srgbClr val="FFFFFF"/>
                </a:solidFill>
                <a:effectLst/>
                <a:uLnTx/>
                <a:uFillTx/>
                <a:latin typeface="Arial" panose="020B0604020202020204"/>
                <a:ea typeface="+mn-ea"/>
                <a:cs typeface="+mn-cs"/>
              </a:rPr>
              <a:t>Vad är särskilt viktigt för dig när du spelar golf?</a:t>
            </a:r>
            <a:endParaRPr kumimoji="0" lang="sv-SE"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ruta 1">
            <a:extLst>
              <a:ext uri="{FF2B5EF4-FFF2-40B4-BE49-F238E27FC236}">
                <a16:creationId xmlns:a16="http://schemas.microsoft.com/office/drawing/2014/main" id="{10F874FB-DD10-FD67-3C75-96CDE3745891}"/>
              </a:ext>
            </a:extLst>
          </p:cNvPr>
          <p:cNvSpPr txBox="1">
            <a:spLocks noChangeArrowheads="1"/>
          </p:cNvSpPr>
          <p:nvPr/>
        </p:nvSpPr>
        <p:spPr bwMode="auto">
          <a:xfrm>
            <a:off x="9883308" y="6032452"/>
            <a:ext cx="23086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Bas: </a:t>
            </a:r>
            <a:r>
              <a:rPr kumimoji="0" lang="sv-SE" sz="8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Samtliga, 2092 intervjuer </a:t>
            </a:r>
          </a:p>
        </p:txBody>
      </p:sp>
      <p:sp>
        <p:nvSpPr>
          <p:cNvPr id="5" name="Rubrik 2">
            <a:extLst>
              <a:ext uri="{FF2B5EF4-FFF2-40B4-BE49-F238E27FC236}">
                <a16:creationId xmlns:a16="http://schemas.microsoft.com/office/drawing/2014/main" id="{CC467012-51C3-3F07-EF3D-4BF37F7E2ED0}"/>
              </a:ext>
            </a:extLst>
          </p:cNvPr>
          <p:cNvSpPr txBox="1">
            <a:spLocks/>
          </p:cNvSpPr>
          <p:nvPr/>
        </p:nvSpPr>
        <p:spPr bwMode="auto">
          <a:xfrm>
            <a:off x="606902" y="547772"/>
            <a:ext cx="11104257" cy="47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kern="1200">
                <a:solidFill>
                  <a:srgbClr val="404040"/>
                </a:solidFill>
                <a:latin typeface="Arial"/>
                <a:ea typeface="ＭＳ Ｐゴシック" pitchFamily="-110" charset="-128"/>
                <a:cs typeface="Arial"/>
              </a:defRPr>
            </a:lvl1pPr>
            <a:lvl2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2pPr>
            <a:lvl3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3pPr>
            <a:lvl4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4pPr>
            <a:lvl5pPr algn="l" defTabSz="457200" rtl="0" eaLnBrk="1" fontAlgn="base" hangingPunct="1">
              <a:spcBef>
                <a:spcPct val="0"/>
              </a:spcBef>
              <a:spcAft>
                <a:spcPct val="0"/>
              </a:spcAft>
              <a:defRPr sz="2400">
                <a:solidFill>
                  <a:srgbClr val="404040"/>
                </a:solidFill>
                <a:latin typeface="Arial" pitchFamily="-110" charset="0"/>
                <a:ea typeface="ＭＳ Ｐゴシック" pitchFamily="-110" charset="-128"/>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6pPr>
            <a:lvl7pPr marL="9144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7pPr>
            <a:lvl8pPr marL="13716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8pPr>
            <a:lvl9pPr marL="1828800" algn="l" defTabSz="457200" rtl="0" eaLnBrk="1" fontAlgn="base" hangingPunct="1">
              <a:spcBef>
                <a:spcPct val="0"/>
              </a:spcBef>
              <a:spcAft>
                <a:spcPct val="0"/>
              </a:spcAft>
              <a:defRPr sz="2800">
                <a:solidFill>
                  <a:schemeClr val="tx1"/>
                </a:solidFill>
                <a:latin typeface="Arial" pitchFamily="-110" charset="0"/>
                <a:ea typeface="ＭＳ Ｐゴシック" pitchFamily="-110" charset="-128"/>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FFFFF"/>
                </a:solidFill>
                <a:effectLst/>
                <a:uLnTx/>
                <a:uFillTx/>
                <a:latin typeface="Arial"/>
                <a:ea typeface="ＭＳ Ｐゴシック" pitchFamily="-110" charset="-128"/>
                <a:cs typeface="Arial"/>
              </a:rPr>
              <a:t>Aspekter som är särskilt viktiga när man spelar     </a:t>
            </a:r>
            <a:endParaRPr kumimoji="0" lang="sv-SE" sz="2400" b="0" i="0" u="none" strike="noStrike" kern="1200" cap="none" spc="0" normalizeH="0" baseline="0" noProof="0" dirty="0">
              <a:ln>
                <a:noFill/>
              </a:ln>
              <a:solidFill>
                <a:srgbClr val="FFFFFF"/>
              </a:solidFill>
              <a:effectLst/>
              <a:uLnTx/>
              <a:uFillTx/>
              <a:latin typeface="Franklin Gothic Medium Cond" panose="020B0606030402020204" pitchFamily="34" charset="0"/>
              <a:ea typeface="ＭＳ Ｐゴシック" pitchFamily="-110" charset="-128"/>
              <a:cs typeface="Arial" panose="020B0604020202020204" pitchFamily="34" charset="0"/>
            </a:endParaRPr>
          </a:p>
        </p:txBody>
      </p:sp>
      <p:sp>
        <p:nvSpPr>
          <p:cNvPr id="6" name="textruta 5">
            <a:extLst>
              <a:ext uri="{FF2B5EF4-FFF2-40B4-BE49-F238E27FC236}">
                <a16:creationId xmlns:a16="http://schemas.microsoft.com/office/drawing/2014/main" id="{7786CE96-8C57-193A-DA45-E4A90D0B4541}"/>
              </a:ext>
            </a:extLst>
          </p:cNvPr>
          <p:cNvSpPr txBox="1"/>
          <p:nvPr/>
        </p:nvSpPr>
        <p:spPr>
          <a:xfrm>
            <a:off x="2899590" y="5770841"/>
            <a:ext cx="6518882" cy="646331"/>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Arial" panose="020B0604020202020204"/>
                <a:ea typeface="+mn-ea"/>
                <a:cs typeface="+mn-cs"/>
              </a:rPr>
              <a:t>Gemenskapen är den viktigaste aspekten för alla (80%). Möjligheten att motionera är också väldigt viktig (77%). Majoriteten (61%) tycker också att det är viktigt att det är fina naturupplevelser.    </a:t>
            </a:r>
          </a:p>
        </p:txBody>
      </p:sp>
    </p:spTree>
    <p:extLst>
      <p:ext uri="{BB962C8B-B14F-4D97-AF65-F5344CB8AC3E}">
        <p14:creationId xmlns:p14="http://schemas.microsoft.com/office/powerpoint/2010/main" val="38348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6">
            <a:extLst>
              <a:ext uri="{FF2B5EF4-FFF2-40B4-BE49-F238E27FC236}">
                <a16:creationId xmlns:a16="http://schemas.microsoft.com/office/drawing/2014/main" id="{32C854A6-50AD-831E-BFE3-D2FF3AF1E3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33568">
            <a:off x="7460510" y="2092402"/>
            <a:ext cx="6471715" cy="4786864"/>
          </a:xfrm>
          <a:prstGeom prst="rect">
            <a:avLst/>
          </a:prstGeom>
        </p:spPr>
      </p:pic>
      <p:sp>
        <p:nvSpPr>
          <p:cNvPr id="2" name="Rubrik 1">
            <a:extLst>
              <a:ext uri="{FF2B5EF4-FFF2-40B4-BE49-F238E27FC236}">
                <a16:creationId xmlns:a16="http://schemas.microsoft.com/office/drawing/2014/main" id="{E937C007-F182-45EA-8A78-DCEEA614F6AF}"/>
              </a:ext>
            </a:extLst>
          </p:cNvPr>
          <p:cNvSpPr>
            <a:spLocks noGrp="1"/>
          </p:cNvSpPr>
          <p:nvPr>
            <p:ph type="title"/>
          </p:nvPr>
        </p:nvSpPr>
        <p:spPr>
          <a:xfrm>
            <a:off x="566949" y="1629000"/>
            <a:ext cx="9512716" cy="1800000"/>
          </a:xfrm>
        </p:spPr>
        <p:txBody>
          <a:bodyPr/>
          <a:lstStyle/>
          <a:p>
            <a:r>
              <a:rPr lang="sv-SE" sz="7700" dirty="0"/>
              <a:t>Svenska Golfförbundets strategi 2031.</a:t>
            </a:r>
          </a:p>
        </p:txBody>
      </p:sp>
      <p:sp>
        <p:nvSpPr>
          <p:cNvPr id="5" name="Platshållare för text 5">
            <a:extLst>
              <a:ext uri="{FF2B5EF4-FFF2-40B4-BE49-F238E27FC236}">
                <a16:creationId xmlns:a16="http://schemas.microsoft.com/office/drawing/2014/main" id="{E17668EA-6933-2C56-3CB6-2139ED5AE3C3}"/>
              </a:ext>
            </a:extLst>
          </p:cNvPr>
          <p:cNvSpPr txBox="1">
            <a:spLocks/>
          </p:cNvSpPr>
          <p:nvPr/>
        </p:nvSpPr>
        <p:spPr bwMode="white">
          <a:xfrm>
            <a:off x="545683" y="3644941"/>
            <a:ext cx="8737600" cy="576000"/>
          </a:xfrm>
          <a:prstGeom prst="rect">
            <a:avLst/>
          </a:prstGeom>
        </p:spPr>
        <p:txBody>
          <a:bodyPr>
            <a:norm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indent="0">
              <a:buNone/>
            </a:pPr>
            <a:r>
              <a:rPr lang="sv-SE" sz="2400" dirty="0">
                <a:solidFill>
                  <a:schemeClr val="bg1"/>
                </a:solidFill>
                <a:latin typeface="Brix Sans ExtraLight" panose="02000000000000000000" pitchFamily="2" charset="77"/>
              </a:rPr>
              <a:t>MEN VEMS STRATEGI ÄR DET?</a:t>
            </a:r>
          </a:p>
        </p:txBody>
      </p:sp>
    </p:spTree>
    <p:extLst>
      <p:ext uri="{BB962C8B-B14F-4D97-AF65-F5344CB8AC3E}">
        <p14:creationId xmlns:p14="http://schemas.microsoft.com/office/powerpoint/2010/main" val="133152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8">
            <a:extLst>
              <a:ext uri="{FF2B5EF4-FFF2-40B4-BE49-F238E27FC236}">
                <a16:creationId xmlns:a16="http://schemas.microsoft.com/office/drawing/2014/main" id="{50C28A24-86EA-4CA5-91B5-0337F2E21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55723">
            <a:off x="6909751" y="29829"/>
            <a:ext cx="2525336" cy="6798341"/>
          </a:xfrm>
          <a:prstGeom prst="rect">
            <a:avLst/>
          </a:prstGeom>
        </p:spPr>
      </p:pic>
      <p:sp>
        <p:nvSpPr>
          <p:cNvPr id="6" name="Rubrik 1">
            <a:extLst>
              <a:ext uri="{FF2B5EF4-FFF2-40B4-BE49-F238E27FC236}">
                <a16:creationId xmlns:a16="http://schemas.microsoft.com/office/drawing/2014/main" id="{4B62FC82-668B-3D01-F76D-F09A9173BF8F}"/>
              </a:ext>
            </a:extLst>
          </p:cNvPr>
          <p:cNvSpPr>
            <a:spLocks noGrp="1"/>
          </p:cNvSpPr>
          <p:nvPr>
            <p:ph type="title"/>
          </p:nvPr>
        </p:nvSpPr>
        <p:spPr>
          <a:xfrm>
            <a:off x="985800" y="2246929"/>
            <a:ext cx="5810257" cy="1800000"/>
          </a:xfrm>
        </p:spPr>
        <p:txBody>
          <a:bodyPr/>
          <a:lstStyle/>
          <a:p>
            <a:r>
              <a:rPr lang="sv-SE" b="1" dirty="0">
                <a:latin typeface="Brix Sans Light" panose="02000000000000000000" pitchFamily="2" charset="77"/>
              </a:rPr>
              <a:t>Hur ser nuläget ut i Golfsverige?</a:t>
            </a:r>
          </a:p>
        </p:txBody>
      </p:sp>
    </p:spTree>
    <p:extLst>
      <p:ext uri="{BB962C8B-B14F-4D97-AF65-F5344CB8AC3E}">
        <p14:creationId xmlns:p14="http://schemas.microsoft.com/office/powerpoint/2010/main" val="165075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84B7CA-8102-4E1B-9F3F-9AEA6B6521B8}"/>
              </a:ext>
            </a:extLst>
          </p:cNvPr>
          <p:cNvSpPr>
            <a:spLocks noGrp="1"/>
          </p:cNvSpPr>
          <p:nvPr>
            <p:ph type="title"/>
          </p:nvPr>
        </p:nvSpPr>
        <p:spPr>
          <a:xfrm>
            <a:off x="630558" y="802053"/>
            <a:ext cx="10012042" cy="1440000"/>
          </a:xfrm>
        </p:spPr>
        <p:txBody>
          <a:bodyPr/>
          <a:lstStyle/>
          <a:p>
            <a:r>
              <a:rPr lang="sv-SE" dirty="0"/>
              <a:t>Så har nuläget utarbetats.</a:t>
            </a:r>
          </a:p>
        </p:txBody>
      </p:sp>
      <p:sp>
        <p:nvSpPr>
          <p:cNvPr id="8" name="Folded Corner 7">
            <a:extLst>
              <a:ext uri="{FF2B5EF4-FFF2-40B4-BE49-F238E27FC236}">
                <a16:creationId xmlns:a16="http://schemas.microsoft.com/office/drawing/2014/main" id="{182312C3-CC74-83C5-D906-E44824499B85}"/>
              </a:ext>
            </a:extLst>
          </p:cNvPr>
          <p:cNvSpPr/>
          <p:nvPr/>
        </p:nvSpPr>
        <p:spPr>
          <a:xfrm>
            <a:off x="664055" y="2109654"/>
            <a:ext cx="2272130" cy="2767831"/>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sv-SE">
                <a:latin typeface="+mj-lt"/>
              </a:rPr>
            </a:br>
            <a:r>
              <a:rPr lang="sv-SE">
                <a:latin typeface="+mj-lt"/>
              </a:rPr>
              <a:t>Förbundsstyrelse och personal</a:t>
            </a:r>
          </a:p>
          <a:p>
            <a:pPr algn="ctr"/>
            <a:br>
              <a:rPr lang="sv-SE" sz="1600">
                <a:latin typeface="Brix Sans ExtraLight" panose="02000000000000000000" pitchFamily="2" charset="77"/>
              </a:rPr>
            </a:br>
            <a:r>
              <a:rPr lang="sv-SE" sz="1600">
                <a:latin typeface="Brix Sans ExtraLight" panose="02000000000000000000" pitchFamily="2" charset="77"/>
              </a:rPr>
              <a:t>Djupintervjuer och gruppsamtal.</a:t>
            </a:r>
          </a:p>
        </p:txBody>
      </p:sp>
      <p:sp>
        <p:nvSpPr>
          <p:cNvPr id="10" name="Folded Corner 9">
            <a:extLst>
              <a:ext uri="{FF2B5EF4-FFF2-40B4-BE49-F238E27FC236}">
                <a16:creationId xmlns:a16="http://schemas.microsoft.com/office/drawing/2014/main" id="{8C52A777-0D3A-EE7C-033E-70F5A11D5291}"/>
              </a:ext>
            </a:extLst>
          </p:cNvPr>
          <p:cNvSpPr/>
          <p:nvPr/>
        </p:nvSpPr>
        <p:spPr>
          <a:xfrm>
            <a:off x="3483743" y="2109655"/>
            <a:ext cx="2272129" cy="2767830"/>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sv-SE" dirty="0">
                <a:latin typeface="+mj-lt"/>
              </a:rPr>
            </a:br>
            <a:r>
              <a:rPr lang="sv-SE" dirty="0">
                <a:latin typeface="+mj-lt"/>
              </a:rPr>
              <a:t>Golfdistrikt &amp; Golfklubbar</a:t>
            </a:r>
          </a:p>
          <a:p>
            <a:pPr algn="ctr"/>
            <a:br>
              <a:rPr lang="sv-SE" sz="1600" dirty="0">
                <a:latin typeface="Brix Sans ExtraLight" panose="02000000000000000000" pitchFamily="2" charset="77"/>
              </a:rPr>
            </a:br>
            <a:r>
              <a:rPr lang="sv-SE" sz="1600" dirty="0">
                <a:latin typeface="Brix Sans ExtraLight" panose="02000000000000000000" pitchFamily="2" charset="77"/>
              </a:rPr>
              <a:t>Djupintervjuer med samtliga 21 distrikt samt ett urval golfklubbar</a:t>
            </a:r>
          </a:p>
        </p:txBody>
      </p:sp>
      <p:sp>
        <p:nvSpPr>
          <p:cNvPr id="11" name="Folded Corner 10">
            <a:extLst>
              <a:ext uri="{FF2B5EF4-FFF2-40B4-BE49-F238E27FC236}">
                <a16:creationId xmlns:a16="http://schemas.microsoft.com/office/drawing/2014/main" id="{EE2089F4-7598-EAB3-917D-29312F3E0CD4}"/>
              </a:ext>
            </a:extLst>
          </p:cNvPr>
          <p:cNvSpPr/>
          <p:nvPr/>
        </p:nvSpPr>
        <p:spPr>
          <a:xfrm>
            <a:off x="6303430" y="2109654"/>
            <a:ext cx="2272128" cy="2767829"/>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sv-SE" dirty="0">
                <a:latin typeface="+mj-lt"/>
              </a:rPr>
            </a:br>
            <a:r>
              <a:rPr lang="sv-SE" dirty="0">
                <a:latin typeface="+mj-lt"/>
              </a:rPr>
              <a:t>PGA, GAF och SGA</a:t>
            </a:r>
          </a:p>
          <a:p>
            <a:pPr algn="ctr"/>
            <a:br>
              <a:rPr lang="sv-SE" sz="1600" dirty="0">
                <a:latin typeface="Brix Sans ExtraLight" panose="02000000000000000000" pitchFamily="2" charset="77"/>
              </a:rPr>
            </a:br>
            <a:r>
              <a:rPr lang="sv-SE" sz="1600" dirty="0">
                <a:latin typeface="Brix Sans ExtraLight" panose="02000000000000000000" pitchFamily="2" charset="77"/>
              </a:rPr>
              <a:t>Gruppsamtal och intervjuer.</a:t>
            </a:r>
          </a:p>
        </p:txBody>
      </p:sp>
      <p:sp>
        <p:nvSpPr>
          <p:cNvPr id="5" name="Folded Corner 4">
            <a:extLst>
              <a:ext uri="{FF2B5EF4-FFF2-40B4-BE49-F238E27FC236}">
                <a16:creationId xmlns:a16="http://schemas.microsoft.com/office/drawing/2014/main" id="{F3F38383-8B8A-9644-1D8C-6A03006CD91D}"/>
              </a:ext>
            </a:extLst>
          </p:cNvPr>
          <p:cNvSpPr/>
          <p:nvPr/>
        </p:nvSpPr>
        <p:spPr>
          <a:xfrm>
            <a:off x="9123116" y="2109653"/>
            <a:ext cx="2272128" cy="2767829"/>
          </a:xfrm>
          <a:prstGeom prst="foldedCorne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sv-SE" dirty="0">
                <a:latin typeface="+mj-lt"/>
              </a:rPr>
            </a:br>
            <a:r>
              <a:rPr lang="sv-SE" dirty="0">
                <a:latin typeface="+mj-lt"/>
              </a:rPr>
              <a:t>Golfklubb</a:t>
            </a:r>
          </a:p>
          <a:p>
            <a:pPr algn="ctr"/>
            <a:br>
              <a:rPr lang="sv-SE" sz="1600" dirty="0">
                <a:latin typeface="Brix Sans ExtraLight" panose="02000000000000000000" pitchFamily="2" charset="77"/>
              </a:rPr>
            </a:br>
            <a:r>
              <a:rPr lang="sv-SE" sz="1600" dirty="0">
                <a:latin typeface="Brix Sans ExtraLight" panose="02000000000000000000" pitchFamily="2" charset="77"/>
              </a:rPr>
              <a:t>Workshops och distriktsmöten.</a:t>
            </a:r>
          </a:p>
        </p:txBody>
      </p:sp>
      <p:cxnSp>
        <p:nvCxnSpPr>
          <p:cNvPr id="7" name="Straight Arrow Connector 6">
            <a:extLst>
              <a:ext uri="{FF2B5EF4-FFF2-40B4-BE49-F238E27FC236}">
                <a16:creationId xmlns:a16="http://schemas.microsoft.com/office/drawing/2014/main" id="{62C27C01-C79A-514A-559C-CA1284AF9CC3}"/>
              </a:ext>
            </a:extLst>
          </p:cNvPr>
          <p:cNvCxnSpPr/>
          <p:nvPr/>
        </p:nvCxnSpPr>
        <p:spPr>
          <a:xfrm>
            <a:off x="664055" y="5378245"/>
            <a:ext cx="10719875"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11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EA7B950-140A-5C23-C735-D704933B3B15}"/>
              </a:ext>
            </a:extLst>
          </p:cNvPr>
          <p:cNvSpPr/>
          <p:nvPr/>
        </p:nvSpPr>
        <p:spPr>
          <a:xfrm>
            <a:off x="6096000" y="0"/>
            <a:ext cx="6096000" cy="3429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9" name="Rektangel 8">
            <a:extLst>
              <a:ext uri="{FF2B5EF4-FFF2-40B4-BE49-F238E27FC236}">
                <a16:creationId xmlns:a16="http://schemas.microsoft.com/office/drawing/2014/main" id="{6356A1E9-A149-EF88-8782-06E615B7717A}"/>
              </a:ext>
            </a:extLst>
          </p:cNvPr>
          <p:cNvSpPr/>
          <p:nvPr/>
        </p:nvSpPr>
        <p:spPr>
          <a:xfrm>
            <a:off x="0" y="3429000"/>
            <a:ext cx="6096000" cy="3429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10" name="Rektangel 9">
            <a:extLst>
              <a:ext uri="{FF2B5EF4-FFF2-40B4-BE49-F238E27FC236}">
                <a16:creationId xmlns:a16="http://schemas.microsoft.com/office/drawing/2014/main" id="{8C48859D-AFD1-6BB2-E8BC-49A03D3221FE}"/>
              </a:ext>
            </a:extLst>
          </p:cNvPr>
          <p:cNvSpPr/>
          <p:nvPr/>
        </p:nvSpPr>
        <p:spPr>
          <a:xfrm>
            <a:off x="6096000" y="3429000"/>
            <a:ext cx="6096000" cy="3429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7" name="Rektangel 6">
            <a:extLst>
              <a:ext uri="{FF2B5EF4-FFF2-40B4-BE49-F238E27FC236}">
                <a16:creationId xmlns:a16="http://schemas.microsoft.com/office/drawing/2014/main" id="{F745C57F-95E6-FB44-7622-68DC1CBB8F34}"/>
              </a:ext>
            </a:extLst>
          </p:cNvPr>
          <p:cNvSpPr/>
          <p:nvPr/>
        </p:nvSpPr>
        <p:spPr>
          <a:xfrm>
            <a:off x="0" y="0"/>
            <a:ext cx="6096000" cy="3429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13" name="Platshållare för innehåll 3">
            <a:extLst>
              <a:ext uri="{FF2B5EF4-FFF2-40B4-BE49-F238E27FC236}">
                <a16:creationId xmlns:a16="http://schemas.microsoft.com/office/drawing/2014/main" id="{3B8E4B40-EC77-980C-1FA0-8E9A4505812F}"/>
              </a:ext>
            </a:extLst>
          </p:cNvPr>
          <p:cNvSpPr txBox="1">
            <a:spLocks/>
          </p:cNvSpPr>
          <p:nvPr/>
        </p:nvSpPr>
        <p:spPr>
          <a:xfrm>
            <a:off x="6095992" y="2102250"/>
            <a:ext cx="5682351" cy="1219676"/>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4400" b="0" i="0" u="none" strike="noStrike" kern="1200" cap="none" spc="-170" normalizeH="0" baseline="0" noProof="0" dirty="0">
                <a:ln>
                  <a:noFill/>
                </a:ln>
                <a:solidFill>
                  <a:srgbClr val="3F3F3F"/>
                </a:solidFill>
                <a:effectLst/>
                <a:uLnTx/>
                <a:uFillTx/>
                <a:latin typeface="Brix Sans Black"/>
                <a:ea typeface="+mn-ea"/>
                <a:cs typeface="+mn-cs"/>
              </a:rPr>
              <a:t>Svagheter</a:t>
            </a:r>
          </a:p>
        </p:txBody>
      </p:sp>
      <p:sp>
        <p:nvSpPr>
          <p:cNvPr id="14" name="Platshållare för innehåll 2">
            <a:extLst>
              <a:ext uri="{FF2B5EF4-FFF2-40B4-BE49-F238E27FC236}">
                <a16:creationId xmlns:a16="http://schemas.microsoft.com/office/drawing/2014/main" id="{B5E3A543-A09D-8AD2-AC35-58478D1AB6DC}"/>
              </a:ext>
            </a:extLst>
          </p:cNvPr>
          <p:cNvSpPr txBox="1">
            <a:spLocks/>
          </p:cNvSpPr>
          <p:nvPr/>
        </p:nvSpPr>
        <p:spPr>
          <a:xfrm>
            <a:off x="413654" y="5177508"/>
            <a:ext cx="5682338" cy="1236303"/>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4400" b="0" i="0" u="none" strike="noStrike" kern="1200" cap="none" spc="-170" normalizeH="0" baseline="0" noProof="0" dirty="0">
                <a:ln>
                  <a:noFill/>
                </a:ln>
                <a:solidFill>
                  <a:srgbClr val="3F3F3F"/>
                </a:solidFill>
                <a:effectLst/>
                <a:uLnTx/>
                <a:uFillTx/>
                <a:latin typeface="Brix Sans Black"/>
                <a:ea typeface="+mn-ea"/>
                <a:cs typeface="+mn-cs"/>
              </a:rPr>
              <a:t>Möjligheter.</a:t>
            </a:r>
          </a:p>
        </p:txBody>
      </p:sp>
      <p:sp>
        <p:nvSpPr>
          <p:cNvPr id="15" name="Platshållare för innehåll 2">
            <a:extLst>
              <a:ext uri="{FF2B5EF4-FFF2-40B4-BE49-F238E27FC236}">
                <a16:creationId xmlns:a16="http://schemas.microsoft.com/office/drawing/2014/main" id="{9A737469-F5D8-91AA-9306-1AFB668736F7}"/>
              </a:ext>
            </a:extLst>
          </p:cNvPr>
          <p:cNvSpPr txBox="1">
            <a:spLocks/>
          </p:cNvSpPr>
          <p:nvPr/>
        </p:nvSpPr>
        <p:spPr>
          <a:xfrm>
            <a:off x="6096000" y="5177508"/>
            <a:ext cx="5682336" cy="1236303"/>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4400" b="0" i="0" u="none" strike="noStrike" kern="1200" cap="none" spc="-170" normalizeH="0" baseline="0" noProof="0" dirty="0">
                <a:ln>
                  <a:noFill/>
                </a:ln>
                <a:solidFill>
                  <a:srgbClr val="3F3F3F"/>
                </a:solidFill>
                <a:effectLst/>
                <a:uLnTx/>
                <a:uFillTx/>
                <a:latin typeface="Brix Sans Black"/>
                <a:ea typeface="+mn-ea"/>
                <a:cs typeface="+mn-cs"/>
              </a:rPr>
              <a:t>Hot.</a:t>
            </a:r>
          </a:p>
        </p:txBody>
      </p:sp>
      <p:sp>
        <p:nvSpPr>
          <p:cNvPr id="22" name="Frihandsfigur: Form 21">
            <a:extLst>
              <a:ext uri="{FF2B5EF4-FFF2-40B4-BE49-F238E27FC236}">
                <a16:creationId xmlns:a16="http://schemas.microsoft.com/office/drawing/2014/main" id="{4A76D6F7-D734-5983-B4EA-6F58F6D04A00}"/>
              </a:ext>
            </a:extLst>
          </p:cNvPr>
          <p:cNvSpPr/>
          <p:nvPr/>
        </p:nvSpPr>
        <p:spPr>
          <a:xfrm>
            <a:off x="0" y="0"/>
            <a:ext cx="12192000" cy="6858000"/>
          </a:xfrm>
          <a:custGeom>
            <a:avLst/>
            <a:gdLst>
              <a:gd name="connsiteX0" fmla="*/ 374468 w 12192000"/>
              <a:gd name="connsiteY0" fmla="*/ 333102 h 6858000"/>
              <a:gd name="connsiteX1" fmla="*/ 374468 w 12192000"/>
              <a:gd name="connsiteY1" fmla="*/ 6524897 h 6858000"/>
              <a:gd name="connsiteX2" fmla="*/ 11817531 w 12192000"/>
              <a:gd name="connsiteY2" fmla="*/ 6524897 h 6858000"/>
              <a:gd name="connsiteX3" fmla="*/ 11817531 w 12192000"/>
              <a:gd name="connsiteY3" fmla="*/ 33310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74468" y="333102"/>
                </a:moveTo>
                <a:lnTo>
                  <a:pt x="374468" y="6524897"/>
                </a:lnTo>
                <a:lnTo>
                  <a:pt x="11817531" y="6524897"/>
                </a:lnTo>
                <a:lnTo>
                  <a:pt x="11817531" y="333102"/>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ix Slab Light"/>
              <a:ea typeface="+mn-ea"/>
              <a:cs typeface="+mn-cs"/>
            </a:endParaRPr>
          </a:p>
        </p:txBody>
      </p:sp>
      <p:sp>
        <p:nvSpPr>
          <p:cNvPr id="2" name="Platshållare för innehåll 2">
            <a:extLst>
              <a:ext uri="{FF2B5EF4-FFF2-40B4-BE49-F238E27FC236}">
                <a16:creationId xmlns:a16="http://schemas.microsoft.com/office/drawing/2014/main" id="{9F008FEE-4553-6877-DCEF-D98AC68001A4}"/>
              </a:ext>
            </a:extLst>
          </p:cNvPr>
          <p:cNvSpPr txBox="1">
            <a:spLocks/>
          </p:cNvSpPr>
          <p:nvPr/>
        </p:nvSpPr>
        <p:spPr>
          <a:xfrm>
            <a:off x="413654" y="-19192"/>
            <a:ext cx="5682345" cy="374470"/>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0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POSITIVA</a:t>
            </a:r>
          </a:p>
        </p:txBody>
      </p:sp>
      <p:sp>
        <p:nvSpPr>
          <p:cNvPr id="3" name="Platshållare för innehåll 2">
            <a:extLst>
              <a:ext uri="{FF2B5EF4-FFF2-40B4-BE49-F238E27FC236}">
                <a16:creationId xmlns:a16="http://schemas.microsoft.com/office/drawing/2014/main" id="{6A4145B9-30AA-D0CB-78B3-3EC82DDC0008}"/>
              </a:ext>
            </a:extLst>
          </p:cNvPr>
          <p:cNvSpPr txBox="1">
            <a:spLocks/>
          </p:cNvSpPr>
          <p:nvPr/>
        </p:nvSpPr>
        <p:spPr>
          <a:xfrm>
            <a:off x="6095999" y="-20728"/>
            <a:ext cx="5682345" cy="374470"/>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0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NEGATIVA</a:t>
            </a:r>
          </a:p>
        </p:txBody>
      </p:sp>
      <p:sp>
        <p:nvSpPr>
          <p:cNvPr id="4" name="Platshållare för innehåll 2">
            <a:extLst>
              <a:ext uri="{FF2B5EF4-FFF2-40B4-BE49-F238E27FC236}">
                <a16:creationId xmlns:a16="http://schemas.microsoft.com/office/drawing/2014/main" id="{90467DD3-0AB5-641F-C643-18F17EB2321A}"/>
              </a:ext>
            </a:extLst>
          </p:cNvPr>
          <p:cNvSpPr txBox="1">
            <a:spLocks/>
          </p:cNvSpPr>
          <p:nvPr/>
        </p:nvSpPr>
        <p:spPr>
          <a:xfrm>
            <a:off x="0" y="3426434"/>
            <a:ext cx="413656" cy="3072693"/>
          </a:xfrm>
          <a:prstGeom prst="rect">
            <a:avLst/>
          </a:prstGeom>
        </p:spPr>
        <p:txBody>
          <a:bodyPr vert="vert270"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0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EXTERNA</a:t>
            </a:r>
          </a:p>
        </p:txBody>
      </p:sp>
      <p:sp>
        <p:nvSpPr>
          <p:cNvPr id="5" name="Platshållare för innehåll 2">
            <a:extLst>
              <a:ext uri="{FF2B5EF4-FFF2-40B4-BE49-F238E27FC236}">
                <a16:creationId xmlns:a16="http://schemas.microsoft.com/office/drawing/2014/main" id="{96C214F2-0AA1-ECCC-B5C5-98EC84641763}"/>
              </a:ext>
            </a:extLst>
          </p:cNvPr>
          <p:cNvSpPr txBox="1">
            <a:spLocks/>
          </p:cNvSpPr>
          <p:nvPr/>
        </p:nvSpPr>
        <p:spPr>
          <a:xfrm>
            <a:off x="-1" y="353742"/>
            <a:ext cx="413656" cy="3072692"/>
          </a:xfrm>
          <a:prstGeom prst="rect">
            <a:avLst/>
          </a:prstGeom>
        </p:spPr>
        <p:txBody>
          <a:bodyPr vert="vert270"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0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INTERNA</a:t>
            </a:r>
          </a:p>
        </p:txBody>
      </p:sp>
      <p:sp>
        <p:nvSpPr>
          <p:cNvPr id="6" name="Platshållare för innehåll 2">
            <a:extLst>
              <a:ext uri="{FF2B5EF4-FFF2-40B4-BE49-F238E27FC236}">
                <a16:creationId xmlns:a16="http://schemas.microsoft.com/office/drawing/2014/main" id="{5F33F9D3-B0B3-9839-FBCA-C91C4E92306D}"/>
              </a:ext>
            </a:extLst>
          </p:cNvPr>
          <p:cNvSpPr txBox="1">
            <a:spLocks/>
          </p:cNvSpPr>
          <p:nvPr/>
        </p:nvSpPr>
        <p:spPr>
          <a:xfrm>
            <a:off x="2380701" y="575497"/>
            <a:ext cx="1748245" cy="1765926"/>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18000" b="0" i="0" u="none" strike="noStrike" kern="1200" cap="none" spc="-270" normalizeH="0" baseline="0" noProof="0" dirty="0">
                <a:ln w="19050">
                  <a:noFill/>
                </a:ln>
                <a:solidFill>
                  <a:srgbClr val="8CBE75">
                    <a:lumMod val="60000"/>
                    <a:lumOff val="40000"/>
                  </a:srgbClr>
                </a:solidFill>
                <a:effectLst/>
                <a:uLnTx/>
                <a:uFillTx/>
                <a:latin typeface="Brix Sans Black"/>
                <a:ea typeface="+mn-ea"/>
                <a:cs typeface="+mn-cs"/>
              </a:rPr>
              <a:t>S</a:t>
            </a:r>
            <a:endParaRPr kumimoji="0" lang="sv-SE" sz="18000" b="0" i="0" u="none" strike="noStrike" kern="1200" cap="none" spc="-270" normalizeH="0" baseline="0" noProof="0" dirty="0">
              <a:ln w="19050">
                <a:noFill/>
              </a:ln>
              <a:solidFill>
                <a:srgbClr val="8CBE75">
                  <a:lumMod val="60000"/>
                  <a:lumOff val="40000"/>
                </a:srgbClr>
              </a:solidFill>
              <a:effectLst/>
              <a:uLnTx/>
              <a:uFillTx/>
              <a:latin typeface="Brix Slab Light"/>
              <a:ea typeface="+mn-ea"/>
              <a:cs typeface="+mn-cs"/>
            </a:endParaRPr>
          </a:p>
        </p:txBody>
      </p:sp>
      <p:sp>
        <p:nvSpPr>
          <p:cNvPr id="12" name="Platshållare för innehåll 2">
            <a:extLst>
              <a:ext uri="{FF2B5EF4-FFF2-40B4-BE49-F238E27FC236}">
                <a16:creationId xmlns:a16="http://schemas.microsoft.com/office/drawing/2014/main" id="{FB61CC59-44C4-D943-8773-8A9978B83E45}"/>
              </a:ext>
            </a:extLst>
          </p:cNvPr>
          <p:cNvSpPr txBox="1">
            <a:spLocks/>
          </p:cNvSpPr>
          <p:nvPr/>
        </p:nvSpPr>
        <p:spPr>
          <a:xfrm>
            <a:off x="413654" y="2102250"/>
            <a:ext cx="5682345" cy="1234764"/>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4400" b="0" i="0" u="none" strike="noStrike" kern="1200" cap="none" spc="-170" normalizeH="0" baseline="0" noProof="0" dirty="0">
                <a:ln>
                  <a:noFill/>
                </a:ln>
                <a:solidFill>
                  <a:srgbClr val="3F3F3F"/>
                </a:solidFill>
                <a:effectLst/>
                <a:uLnTx/>
                <a:uFillTx/>
                <a:latin typeface="Brix Sans Black"/>
                <a:ea typeface="+mn-ea"/>
                <a:cs typeface="+mn-cs"/>
              </a:rPr>
              <a:t>Styrkor.</a:t>
            </a:r>
            <a:endParaRPr kumimoji="0" lang="sv-SE" sz="4400" b="0" i="0" u="none" strike="noStrike" kern="1200" cap="none" spc="-170" normalizeH="0" baseline="0" noProof="0" dirty="0">
              <a:ln>
                <a:noFill/>
              </a:ln>
              <a:solidFill>
                <a:srgbClr val="3F3F3F"/>
              </a:solidFill>
              <a:effectLst/>
              <a:uLnTx/>
              <a:uFillTx/>
              <a:latin typeface="Brix Slab Light"/>
              <a:ea typeface="+mn-ea"/>
              <a:cs typeface="+mn-cs"/>
            </a:endParaRPr>
          </a:p>
        </p:txBody>
      </p:sp>
      <p:sp>
        <p:nvSpPr>
          <p:cNvPr id="11" name="Platshållare för innehåll 2">
            <a:extLst>
              <a:ext uri="{FF2B5EF4-FFF2-40B4-BE49-F238E27FC236}">
                <a16:creationId xmlns:a16="http://schemas.microsoft.com/office/drawing/2014/main" id="{3FB1C8A0-48A8-F3CF-85FB-5F418CE737AA}"/>
              </a:ext>
            </a:extLst>
          </p:cNvPr>
          <p:cNvSpPr txBox="1">
            <a:spLocks/>
          </p:cNvSpPr>
          <p:nvPr/>
        </p:nvSpPr>
        <p:spPr>
          <a:xfrm>
            <a:off x="8059757" y="575497"/>
            <a:ext cx="1748245" cy="1765926"/>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18000" b="0" i="0" u="none" strike="noStrike" kern="1200" cap="none" spc="-270" normalizeH="0" baseline="0" noProof="0" dirty="0">
                <a:ln w="19050">
                  <a:noFill/>
                </a:ln>
                <a:solidFill>
                  <a:srgbClr val="FF694D">
                    <a:lumMod val="60000"/>
                    <a:lumOff val="40000"/>
                  </a:srgbClr>
                </a:solidFill>
                <a:effectLst/>
                <a:uLnTx/>
                <a:uFillTx/>
                <a:latin typeface="Brix Sans Black"/>
                <a:ea typeface="+mn-ea"/>
                <a:cs typeface="+mn-cs"/>
              </a:rPr>
              <a:t>W</a:t>
            </a:r>
            <a:endParaRPr kumimoji="0" lang="sv-SE" sz="18000" b="0" i="0" u="none" strike="noStrike" kern="1200" cap="none" spc="-270" normalizeH="0" baseline="0" noProof="0" dirty="0">
              <a:ln w="19050">
                <a:noFill/>
              </a:ln>
              <a:solidFill>
                <a:srgbClr val="FF694D">
                  <a:lumMod val="60000"/>
                  <a:lumOff val="40000"/>
                </a:srgbClr>
              </a:solidFill>
              <a:effectLst/>
              <a:uLnTx/>
              <a:uFillTx/>
              <a:latin typeface="Brix Slab Light"/>
              <a:ea typeface="+mn-ea"/>
              <a:cs typeface="+mn-cs"/>
            </a:endParaRPr>
          </a:p>
        </p:txBody>
      </p:sp>
      <p:sp>
        <p:nvSpPr>
          <p:cNvPr id="16" name="Platshållare för innehåll 2">
            <a:extLst>
              <a:ext uri="{FF2B5EF4-FFF2-40B4-BE49-F238E27FC236}">
                <a16:creationId xmlns:a16="http://schemas.microsoft.com/office/drawing/2014/main" id="{8E0F3D70-40C0-465C-174E-4242893BA4D2}"/>
              </a:ext>
            </a:extLst>
          </p:cNvPr>
          <p:cNvSpPr txBox="1">
            <a:spLocks/>
          </p:cNvSpPr>
          <p:nvPr/>
        </p:nvSpPr>
        <p:spPr>
          <a:xfrm>
            <a:off x="2381782" y="3663370"/>
            <a:ext cx="1748245" cy="1765926"/>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18000" b="0" i="0" u="none" strike="noStrike" kern="1200" cap="none" spc="-270" normalizeH="0" baseline="0" noProof="0" dirty="0">
                <a:ln w="19050">
                  <a:noFill/>
                </a:ln>
                <a:solidFill>
                  <a:srgbClr val="6496C8">
                    <a:lumMod val="60000"/>
                    <a:lumOff val="40000"/>
                  </a:srgbClr>
                </a:solidFill>
                <a:effectLst/>
                <a:uLnTx/>
                <a:uFillTx/>
                <a:latin typeface="Brix Sans Black"/>
                <a:ea typeface="+mn-ea"/>
                <a:cs typeface="+mn-cs"/>
              </a:rPr>
              <a:t>O</a:t>
            </a:r>
            <a:endParaRPr kumimoji="0" lang="sv-SE" sz="18000" b="0" i="0" u="none" strike="noStrike" kern="1200" cap="none" spc="-270" normalizeH="0" baseline="0" noProof="0" dirty="0">
              <a:ln w="19050">
                <a:noFill/>
              </a:ln>
              <a:solidFill>
                <a:srgbClr val="6496C8">
                  <a:lumMod val="60000"/>
                  <a:lumOff val="40000"/>
                </a:srgbClr>
              </a:solidFill>
              <a:effectLst/>
              <a:uLnTx/>
              <a:uFillTx/>
              <a:latin typeface="Brix Slab Light"/>
              <a:ea typeface="+mn-ea"/>
              <a:cs typeface="+mn-cs"/>
            </a:endParaRPr>
          </a:p>
        </p:txBody>
      </p:sp>
      <p:sp>
        <p:nvSpPr>
          <p:cNvPr id="17" name="Platshållare för innehåll 2">
            <a:extLst>
              <a:ext uri="{FF2B5EF4-FFF2-40B4-BE49-F238E27FC236}">
                <a16:creationId xmlns:a16="http://schemas.microsoft.com/office/drawing/2014/main" id="{EE20E41A-37D6-A3F0-E388-AD70552FBE7C}"/>
              </a:ext>
            </a:extLst>
          </p:cNvPr>
          <p:cNvSpPr txBox="1">
            <a:spLocks/>
          </p:cNvSpPr>
          <p:nvPr/>
        </p:nvSpPr>
        <p:spPr>
          <a:xfrm>
            <a:off x="8061908" y="3663370"/>
            <a:ext cx="1748245" cy="1765926"/>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18000" b="0" i="0" u="none" strike="noStrike" kern="1200" cap="none" spc="-270" normalizeH="0" baseline="0" noProof="0" dirty="0">
                <a:ln w="19050">
                  <a:noFill/>
                </a:ln>
                <a:solidFill>
                  <a:srgbClr val="FFBE3D">
                    <a:lumMod val="60000"/>
                    <a:lumOff val="40000"/>
                  </a:srgbClr>
                </a:solidFill>
                <a:effectLst/>
                <a:uLnTx/>
                <a:uFillTx/>
                <a:latin typeface="Brix Sans Black"/>
                <a:ea typeface="+mn-ea"/>
                <a:cs typeface="+mn-cs"/>
              </a:rPr>
              <a:t>T</a:t>
            </a:r>
            <a:endParaRPr kumimoji="0" lang="sv-SE" sz="18000" b="0" i="0" u="none" strike="noStrike" kern="1200" cap="none" spc="-270" normalizeH="0" baseline="0" noProof="0" dirty="0">
              <a:ln w="19050">
                <a:noFill/>
              </a:ln>
              <a:solidFill>
                <a:srgbClr val="FFBE3D">
                  <a:lumMod val="60000"/>
                  <a:lumOff val="40000"/>
                </a:srgbClr>
              </a:solidFill>
              <a:effectLst/>
              <a:uLnTx/>
              <a:uFillTx/>
              <a:latin typeface="Brix Slab Light"/>
              <a:ea typeface="+mn-ea"/>
              <a:cs typeface="+mn-cs"/>
            </a:endParaRPr>
          </a:p>
        </p:txBody>
      </p:sp>
    </p:spTree>
    <p:extLst>
      <p:ext uri="{BB962C8B-B14F-4D97-AF65-F5344CB8AC3E}">
        <p14:creationId xmlns:p14="http://schemas.microsoft.com/office/powerpoint/2010/main" val="365918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EA7B950-140A-5C23-C735-D704933B3B15}"/>
              </a:ext>
            </a:extLst>
          </p:cNvPr>
          <p:cNvSpPr/>
          <p:nvPr/>
        </p:nvSpPr>
        <p:spPr>
          <a:xfrm>
            <a:off x="6096000" y="0"/>
            <a:ext cx="6096000" cy="3429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9" name="Rektangel 8">
            <a:extLst>
              <a:ext uri="{FF2B5EF4-FFF2-40B4-BE49-F238E27FC236}">
                <a16:creationId xmlns:a16="http://schemas.microsoft.com/office/drawing/2014/main" id="{6356A1E9-A149-EF88-8782-06E615B7717A}"/>
              </a:ext>
            </a:extLst>
          </p:cNvPr>
          <p:cNvSpPr/>
          <p:nvPr/>
        </p:nvSpPr>
        <p:spPr>
          <a:xfrm>
            <a:off x="0" y="3429000"/>
            <a:ext cx="6096000" cy="3429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10" name="Rektangel 9">
            <a:extLst>
              <a:ext uri="{FF2B5EF4-FFF2-40B4-BE49-F238E27FC236}">
                <a16:creationId xmlns:a16="http://schemas.microsoft.com/office/drawing/2014/main" id="{8C48859D-AFD1-6BB2-E8BC-49A03D3221FE}"/>
              </a:ext>
            </a:extLst>
          </p:cNvPr>
          <p:cNvSpPr/>
          <p:nvPr/>
        </p:nvSpPr>
        <p:spPr>
          <a:xfrm>
            <a:off x="6096000" y="3429000"/>
            <a:ext cx="6096000" cy="3429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7" name="Rektangel 6">
            <a:extLst>
              <a:ext uri="{FF2B5EF4-FFF2-40B4-BE49-F238E27FC236}">
                <a16:creationId xmlns:a16="http://schemas.microsoft.com/office/drawing/2014/main" id="{F745C57F-95E6-FB44-7622-68DC1CBB8F34}"/>
              </a:ext>
            </a:extLst>
          </p:cNvPr>
          <p:cNvSpPr/>
          <p:nvPr/>
        </p:nvSpPr>
        <p:spPr>
          <a:xfrm>
            <a:off x="0" y="0"/>
            <a:ext cx="6096000" cy="3429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22" name="Frihandsfigur: Form 21">
            <a:extLst>
              <a:ext uri="{FF2B5EF4-FFF2-40B4-BE49-F238E27FC236}">
                <a16:creationId xmlns:a16="http://schemas.microsoft.com/office/drawing/2014/main" id="{4A76D6F7-D734-5983-B4EA-6F58F6D04A00}"/>
              </a:ext>
            </a:extLst>
          </p:cNvPr>
          <p:cNvSpPr/>
          <p:nvPr/>
        </p:nvSpPr>
        <p:spPr>
          <a:xfrm>
            <a:off x="-557349" y="-409303"/>
            <a:ext cx="13428618" cy="7680960"/>
          </a:xfrm>
          <a:custGeom>
            <a:avLst/>
            <a:gdLst>
              <a:gd name="connsiteX0" fmla="*/ 374468 w 12192000"/>
              <a:gd name="connsiteY0" fmla="*/ 333102 h 6858000"/>
              <a:gd name="connsiteX1" fmla="*/ 374468 w 12192000"/>
              <a:gd name="connsiteY1" fmla="*/ 6524897 h 6858000"/>
              <a:gd name="connsiteX2" fmla="*/ 11817531 w 12192000"/>
              <a:gd name="connsiteY2" fmla="*/ 6524897 h 6858000"/>
              <a:gd name="connsiteX3" fmla="*/ 11817531 w 12192000"/>
              <a:gd name="connsiteY3" fmla="*/ 33310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74468" y="333102"/>
                </a:moveTo>
                <a:lnTo>
                  <a:pt x="374468" y="6524897"/>
                </a:lnTo>
                <a:lnTo>
                  <a:pt x="11817531" y="6524897"/>
                </a:lnTo>
                <a:lnTo>
                  <a:pt x="11817531" y="333102"/>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ix Slab Light"/>
              <a:ea typeface="+mn-ea"/>
              <a:cs typeface="+mn-cs"/>
            </a:endParaRPr>
          </a:p>
        </p:txBody>
      </p:sp>
      <p:sp>
        <p:nvSpPr>
          <p:cNvPr id="2" name="Platshållare för innehåll 2">
            <a:extLst>
              <a:ext uri="{FF2B5EF4-FFF2-40B4-BE49-F238E27FC236}">
                <a16:creationId xmlns:a16="http://schemas.microsoft.com/office/drawing/2014/main" id="{9F008FEE-4553-6877-DCEF-D98AC68001A4}"/>
              </a:ext>
            </a:extLst>
          </p:cNvPr>
          <p:cNvSpPr txBox="1">
            <a:spLocks/>
          </p:cNvSpPr>
          <p:nvPr/>
        </p:nvSpPr>
        <p:spPr>
          <a:xfrm>
            <a:off x="-1" y="-413656"/>
            <a:ext cx="6096000" cy="374470"/>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2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POSITIVA</a:t>
            </a:r>
          </a:p>
        </p:txBody>
      </p:sp>
      <p:sp>
        <p:nvSpPr>
          <p:cNvPr id="3" name="Platshållare för innehåll 2">
            <a:extLst>
              <a:ext uri="{FF2B5EF4-FFF2-40B4-BE49-F238E27FC236}">
                <a16:creationId xmlns:a16="http://schemas.microsoft.com/office/drawing/2014/main" id="{6A4145B9-30AA-D0CB-78B3-3EC82DDC0008}"/>
              </a:ext>
            </a:extLst>
          </p:cNvPr>
          <p:cNvSpPr txBox="1">
            <a:spLocks/>
          </p:cNvSpPr>
          <p:nvPr/>
        </p:nvSpPr>
        <p:spPr>
          <a:xfrm>
            <a:off x="5812159" y="-426401"/>
            <a:ext cx="6096000" cy="374470"/>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2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NEGATIVA</a:t>
            </a:r>
          </a:p>
        </p:txBody>
      </p:sp>
      <p:sp>
        <p:nvSpPr>
          <p:cNvPr id="4" name="Platshållare för innehåll 2">
            <a:extLst>
              <a:ext uri="{FF2B5EF4-FFF2-40B4-BE49-F238E27FC236}">
                <a16:creationId xmlns:a16="http://schemas.microsoft.com/office/drawing/2014/main" id="{90467DD3-0AB5-641F-C643-18F17EB2321A}"/>
              </a:ext>
            </a:extLst>
          </p:cNvPr>
          <p:cNvSpPr txBox="1">
            <a:spLocks/>
          </p:cNvSpPr>
          <p:nvPr/>
        </p:nvSpPr>
        <p:spPr>
          <a:xfrm>
            <a:off x="-557348" y="3609062"/>
            <a:ext cx="413656" cy="2978331"/>
          </a:xfrm>
          <a:prstGeom prst="rect">
            <a:avLst/>
          </a:prstGeom>
        </p:spPr>
        <p:txBody>
          <a:bodyPr vert="vert270"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2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EXTERNA</a:t>
            </a:r>
          </a:p>
        </p:txBody>
      </p:sp>
      <p:sp>
        <p:nvSpPr>
          <p:cNvPr id="5" name="Platshållare för innehåll 2">
            <a:extLst>
              <a:ext uri="{FF2B5EF4-FFF2-40B4-BE49-F238E27FC236}">
                <a16:creationId xmlns:a16="http://schemas.microsoft.com/office/drawing/2014/main" id="{96C214F2-0AA1-ECCC-B5C5-98EC84641763}"/>
              </a:ext>
            </a:extLst>
          </p:cNvPr>
          <p:cNvSpPr txBox="1">
            <a:spLocks/>
          </p:cNvSpPr>
          <p:nvPr/>
        </p:nvSpPr>
        <p:spPr>
          <a:xfrm>
            <a:off x="-535866" y="225334"/>
            <a:ext cx="413656" cy="2978331"/>
          </a:xfrm>
          <a:prstGeom prst="rect">
            <a:avLst/>
          </a:prstGeom>
        </p:spPr>
        <p:txBody>
          <a:bodyPr vert="vert270"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2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INTERNA</a:t>
            </a:r>
          </a:p>
        </p:txBody>
      </p:sp>
      <p:sp>
        <p:nvSpPr>
          <p:cNvPr id="6" name="Platshållare för innehåll 2">
            <a:extLst>
              <a:ext uri="{FF2B5EF4-FFF2-40B4-BE49-F238E27FC236}">
                <a16:creationId xmlns:a16="http://schemas.microsoft.com/office/drawing/2014/main" id="{7C8684DA-B40E-BA91-F750-C26D55416F12}"/>
              </a:ext>
            </a:extLst>
          </p:cNvPr>
          <p:cNvSpPr>
            <a:spLocks noGrp="1"/>
          </p:cNvSpPr>
          <p:nvPr>
            <p:ph sz="half" idx="1"/>
          </p:nvPr>
        </p:nvSpPr>
        <p:spPr>
          <a:xfrm>
            <a:off x="470263" y="792480"/>
            <a:ext cx="5341896" cy="2481943"/>
          </a:xfrm>
        </p:spPr>
        <p:txBody>
          <a:bodyPr>
            <a:noAutofit/>
          </a:bodyPr>
          <a:lstStyle/>
          <a:p>
            <a:pPr>
              <a:spcAft>
                <a:spcPts val="200"/>
              </a:spcAft>
            </a:pPr>
            <a:r>
              <a:rPr lang="sv-SE" sz="1600" dirty="0"/>
              <a:t>Förtroende för organisationen och demokratiprocessen</a:t>
            </a:r>
          </a:p>
          <a:p>
            <a:pPr>
              <a:spcAft>
                <a:spcPts val="200"/>
              </a:spcAft>
            </a:pPr>
            <a:r>
              <a:rPr lang="sv-SE" sz="1600" dirty="0"/>
              <a:t>Hälsa, friskvård och naturupplevelser</a:t>
            </a:r>
          </a:p>
          <a:p>
            <a:pPr>
              <a:spcAft>
                <a:spcPts val="200"/>
              </a:spcAft>
            </a:pPr>
            <a:r>
              <a:rPr lang="sv-SE" sz="1600" dirty="0"/>
              <a:t>Golfspelet i sig </a:t>
            </a:r>
          </a:p>
          <a:p>
            <a:pPr>
              <a:spcAft>
                <a:spcPts val="200"/>
              </a:spcAft>
            </a:pPr>
            <a:r>
              <a:rPr lang="sv-SE" sz="1600" dirty="0"/>
              <a:t>En idrott hela livet över generationer</a:t>
            </a:r>
          </a:p>
          <a:p>
            <a:pPr>
              <a:spcAft>
                <a:spcPts val="200"/>
              </a:spcAft>
            </a:pPr>
            <a:r>
              <a:rPr lang="sv-SE" sz="1600" dirty="0"/>
              <a:t>Elitframgångar, både förr och nu</a:t>
            </a:r>
          </a:p>
          <a:p>
            <a:pPr>
              <a:spcAft>
                <a:spcPts val="200"/>
              </a:spcAft>
            </a:pPr>
            <a:r>
              <a:rPr lang="sv-SE" sz="1600" dirty="0"/>
              <a:t>Kompetens och engagemang </a:t>
            </a:r>
          </a:p>
          <a:p>
            <a:pPr>
              <a:spcAft>
                <a:spcPts val="200"/>
              </a:spcAft>
            </a:pPr>
            <a:r>
              <a:rPr lang="sv-SE" sz="1600" dirty="0"/>
              <a:t>Nationellt spelarutvecklingsprogram</a:t>
            </a:r>
          </a:p>
          <a:p>
            <a:pPr>
              <a:spcAft>
                <a:spcPts val="200"/>
              </a:spcAft>
            </a:pPr>
            <a:r>
              <a:rPr lang="sv-SE" sz="1600" dirty="0"/>
              <a:t>Hybrida organisationer (ex. ideellt/bolag, medlem/kund)</a:t>
            </a:r>
          </a:p>
          <a:p>
            <a:pPr>
              <a:spcAft>
                <a:spcPts val="200"/>
              </a:spcAft>
            </a:pPr>
            <a:r>
              <a:rPr lang="sv-SE" sz="1600" dirty="0"/>
              <a:t>Gemensamma verksamhetsstödet GIT</a:t>
            </a:r>
          </a:p>
        </p:txBody>
      </p:sp>
      <p:sp>
        <p:nvSpPr>
          <p:cNvPr id="11" name="Platshållare för innehåll 3">
            <a:extLst>
              <a:ext uri="{FF2B5EF4-FFF2-40B4-BE49-F238E27FC236}">
                <a16:creationId xmlns:a16="http://schemas.microsoft.com/office/drawing/2014/main" id="{C240CAE0-5EDB-C67E-9A19-AAD0A545A029}"/>
              </a:ext>
            </a:extLst>
          </p:cNvPr>
          <p:cNvSpPr>
            <a:spLocks noGrp="1"/>
          </p:cNvSpPr>
          <p:nvPr>
            <p:ph sz="half" idx="2"/>
          </p:nvPr>
        </p:nvSpPr>
        <p:spPr>
          <a:xfrm>
            <a:off x="6566263" y="792480"/>
            <a:ext cx="5235772" cy="2481943"/>
          </a:xfrm>
        </p:spPr>
        <p:txBody>
          <a:bodyPr>
            <a:noAutofit/>
          </a:bodyPr>
          <a:lstStyle/>
          <a:p>
            <a:pPr>
              <a:spcAft>
                <a:spcPts val="200"/>
              </a:spcAft>
            </a:pPr>
            <a:r>
              <a:rPr lang="sv-SE" sz="1600" dirty="0"/>
              <a:t>Bristande samsyn kring målbild och riktning</a:t>
            </a:r>
          </a:p>
          <a:p>
            <a:pPr>
              <a:spcAft>
                <a:spcPts val="200"/>
              </a:spcAft>
            </a:pPr>
            <a:r>
              <a:rPr lang="sv-SE" sz="1600" dirty="0"/>
              <a:t>För få kvinnor/flickor attraheras av golf</a:t>
            </a:r>
          </a:p>
          <a:p>
            <a:pPr>
              <a:spcAft>
                <a:spcPts val="200"/>
              </a:spcAft>
            </a:pPr>
            <a:r>
              <a:rPr lang="sv-SE" sz="1600" dirty="0"/>
              <a:t>Spelarutveckling är underordnad på klubb</a:t>
            </a:r>
          </a:p>
          <a:p>
            <a:pPr>
              <a:spcAft>
                <a:spcPts val="200"/>
              </a:spcAft>
            </a:pPr>
            <a:r>
              <a:rPr lang="sv-SE" sz="1600" dirty="0"/>
              <a:t>Spelarna agerar mer som kund än medlem</a:t>
            </a:r>
          </a:p>
          <a:p>
            <a:pPr>
              <a:spcAft>
                <a:spcPts val="200"/>
              </a:spcAft>
            </a:pPr>
            <a:r>
              <a:rPr lang="sv-SE" sz="1600" dirty="0"/>
              <a:t>Kompetensförsörjning över tid på golfklubb </a:t>
            </a:r>
          </a:p>
          <a:p>
            <a:pPr>
              <a:spcAft>
                <a:spcPts val="200"/>
              </a:spcAft>
            </a:pPr>
            <a:r>
              <a:rPr lang="sv-SE" sz="1600" dirty="0"/>
              <a:t>Ska vi försöka vara en idrott för alla?</a:t>
            </a:r>
          </a:p>
          <a:p>
            <a:pPr>
              <a:spcAft>
                <a:spcPts val="200"/>
              </a:spcAft>
            </a:pPr>
            <a:r>
              <a:rPr lang="sv-SE" sz="1600" dirty="0"/>
              <a:t>Klubbstyrelser fokuserar mer på anläggningsfrågor än medlemsfrågor.</a:t>
            </a:r>
          </a:p>
          <a:p>
            <a:pPr>
              <a:spcAft>
                <a:spcPts val="200"/>
              </a:spcAft>
            </a:pPr>
            <a:r>
              <a:rPr lang="sv-SE" sz="1600" dirty="0"/>
              <a:t>Intäkter </a:t>
            </a:r>
            <a:r>
              <a:rPr lang="sv-SE" sz="1600"/>
              <a:t>från medlemsavgifter </a:t>
            </a:r>
            <a:r>
              <a:rPr lang="sv-SE" sz="1600" dirty="0"/>
              <a:t>är för </a:t>
            </a:r>
            <a:r>
              <a:rPr lang="sv-SE" sz="1600"/>
              <a:t>låga </a:t>
            </a:r>
            <a:endParaRPr lang="sv-SE" sz="1600" dirty="0"/>
          </a:p>
        </p:txBody>
      </p:sp>
      <p:sp>
        <p:nvSpPr>
          <p:cNvPr id="16" name="Platshållare för innehåll 2">
            <a:extLst>
              <a:ext uri="{FF2B5EF4-FFF2-40B4-BE49-F238E27FC236}">
                <a16:creationId xmlns:a16="http://schemas.microsoft.com/office/drawing/2014/main" id="{0055D88F-06E7-F98F-F18B-1DF84A39DAA6}"/>
              </a:ext>
            </a:extLst>
          </p:cNvPr>
          <p:cNvSpPr txBox="1">
            <a:spLocks/>
          </p:cNvSpPr>
          <p:nvPr/>
        </p:nvSpPr>
        <p:spPr>
          <a:xfrm>
            <a:off x="470263" y="4219042"/>
            <a:ext cx="5341896" cy="23744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sv-SE" sz="1600" dirty="0">
                <a:solidFill>
                  <a:srgbClr val="3F3F3F"/>
                </a:solidFill>
                <a:latin typeface="Brix Slab Light"/>
              </a:rPr>
              <a:t>Ökad</a:t>
            </a: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 samverkan mellan organisationer, kommuner och myndigheter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Digitalisering (t ex simulatorgolf) som lockar nya målgrupper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Behålla medlemmar, i synnerhet kvinnor/flickor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Golfturism</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Förtydliga golfens kärnvärden, vad golfen står för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Den hållbara golfklubben – ekotjänster med mera</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Politiska beslut och incitament (t ex friskvårdsbidrag, fritidspeng)</a:t>
            </a:r>
          </a:p>
        </p:txBody>
      </p:sp>
      <p:sp>
        <p:nvSpPr>
          <p:cNvPr id="17" name="Platshållare för innehåll 2">
            <a:extLst>
              <a:ext uri="{FF2B5EF4-FFF2-40B4-BE49-F238E27FC236}">
                <a16:creationId xmlns:a16="http://schemas.microsoft.com/office/drawing/2014/main" id="{C4B20DD4-A23E-332F-A79F-967398E507AE}"/>
              </a:ext>
            </a:extLst>
          </p:cNvPr>
          <p:cNvSpPr txBox="1">
            <a:spLocks/>
          </p:cNvSpPr>
          <p:nvPr/>
        </p:nvSpPr>
        <p:spPr>
          <a:xfrm>
            <a:off x="6566263" y="4219042"/>
            <a:ext cx="5242444" cy="237449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Klimatförändringar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Ändrade lagar och restriktioner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Lågkonjunktur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Att golfen tappar legitimitet i samhället</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Urbaniseringens påverkan </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Fördomar om golf</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Polariseringen i samhället</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Samhällskriser (t ex pandemier)</a:t>
            </a:r>
          </a:p>
        </p:txBody>
      </p:sp>
      <p:sp>
        <p:nvSpPr>
          <p:cNvPr id="18" name="Platshållare för innehåll 2">
            <a:extLst>
              <a:ext uri="{FF2B5EF4-FFF2-40B4-BE49-F238E27FC236}">
                <a16:creationId xmlns:a16="http://schemas.microsoft.com/office/drawing/2014/main" id="{FF64019D-A1B9-C135-DF74-6BF16864812B}"/>
              </a:ext>
            </a:extLst>
          </p:cNvPr>
          <p:cNvSpPr txBox="1">
            <a:spLocks/>
          </p:cNvSpPr>
          <p:nvPr/>
        </p:nvSpPr>
        <p:spPr>
          <a:xfrm>
            <a:off x="470263" y="270607"/>
            <a:ext cx="5341896" cy="521874"/>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Styrkor.</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
        <p:nvSpPr>
          <p:cNvPr id="19" name="Platshållare för innehåll 3">
            <a:extLst>
              <a:ext uri="{FF2B5EF4-FFF2-40B4-BE49-F238E27FC236}">
                <a16:creationId xmlns:a16="http://schemas.microsoft.com/office/drawing/2014/main" id="{46145B76-E4D2-27C1-358A-9625BC8DA4FC}"/>
              </a:ext>
            </a:extLst>
          </p:cNvPr>
          <p:cNvSpPr txBox="1">
            <a:spLocks/>
          </p:cNvSpPr>
          <p:nvPr/>
        </p:nvSpPr>
        <p:spPr>
          <a:xfrm>
            <a:off x="6572935" y="270607"/>
            <a:ext cx="5235772" cy="521874"/>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Svagheter</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
        <p:nvSpPr>
          <p:cNvPr id="20" name="Platshållare för innehåll 2">
            <a:extLst>
              <a:ext uri="{FF2B5EF4-FFF2-40B4-BE49-F238E27FC236}">
                <a16:creationId xmlns:a16="http://schemas.microsoft.com/office/drawing/2014/main" id="{E50FBE15-8F7B-D037-F679-CF706F28BA34}"/>
              </a:ext>
            </a:extLst>
          </p:cNvPr>
          <p:cNvSpPr txBox="1">
            <a:spLocks/>
          </p:cNvSpPr>
          <p:nvPr/>
        </p:nvSpPr>
        <p:spPr>
          <a:xfrm>
            <a:off x="470263" y="3697044"/>
            <a:ext cx="5341896" cy="52200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Möjligheter.</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
        <p:nvSpPr>
          <p:cNvPr id="21" name="Platshållare för innehåll 2">
            <a:extLst>
              <a:ext uri="{FF2B5EF4-FFF2-40B4-BE49-F238E27FC236}">
                <a16:creationId xmlns:a16="http://schemas.microsoft.com/office/drawing/2014/main" id="{F0447065-17B2-AF74-7880-9D0831B10F4D}"/>
              </a:ext>
            </a:extLst>
          </p:cNvPr>
          <p:cNvSpPr txBox="1">
            <a:spLocks/>
          </p:cNvSpPr>
          <p:nvPr/>
        </p:nvSpPr>
        <p:spPr>
          <a:xfrm>
            <a:off x="6559591" y="3697044"/>
            <a:ext cx="5242444" cy="5219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Hot.</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
        <p:nvSpPr>
          <p:cNvPr id="28" name="Ellips 27">
            <a:extLst>
              <a:ext uri="{FF2B5EF4-FFF2-40B4-BE49-F238E27FC236}">
                <a16:creationId xmlns:a16="http://schemas.microsoft.com/office/drawing/2014/main" id="{29DCFBF0-B374-E1FD-7CEB-D72960FD21B4}"/>
              </a:ext>
            </a:extLst>
          </p:cNvPr>
          <p:cNvSpPr/>
          <p:nvPr/>
        </p:nvSpPr>
        <p:spPr>
          <a:xfrm>
            <a:off x="5597844" y="2938355"/>
            <a:ext cx="988013" cy="988013"/>
          </a:xfrm>
          <a:prstGeom prst="ellipse">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24" name="Platshållare för innehåll 2">
            <a:extLst>
              <a:ext uri="{FF2B5EF4-FFF2-40B4-BE49-F238E27FC236}">
                <a16:creationId xmlns:a16="http://schemas.microsoft.com/office/drawing/2014/main" id="{48FA48EC-D4B2-6CE9-BC1A-AA78191DA2F3}"/>
              </a:ext>
            </a:extLst>
          </p:cNvPr>
          <p:cNvSpPr txBox="1">
            <a:spLocks/>
          </p:cNvSpPr>
          <p:nvPr/>
        </p:nvSpPr>
        <p:spPr>
          <a:xfrm>
            <a:off x="5685134" y="3065638"/>
            <a:ext cx="432000" cy="360000"/>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400" b="0" i="0" u="none" strike="noStrike" kern="1200" cap="none" spc="-270" normalizeH="0" baseline="0" noProof="0" dirty="0">
                <a:ln w="19050">
                  <a:noFill/>
                </a:ln>
                <a:solidFill>
                  <a:srgbClr val="8CBE75">
                    <a:lumMod val="60000"/>
                    <a:lumOff val="40000"/>
                  </a:srgbClr>
                </a:solidFill>
                <a:effectLst/>
                <a:uLnTx/>
                <a:uFillTx/>
                <a:latin typeface="Brix Sans Black"/>
                <a:ea typeface="+mn-ea"/>
                <a:cs typeface="+mn-cs"/>
              </a:rPr>
              <a:t>S</a:t>
            </a:r>
            <a:endParaRPr kumimoji="0" lang="sv-SE" sz="2400" b="0" i="0" u="none" strike="noStrike" kern="1200" cap="none" spc="-270" normalizeH="0" baseline="0" noProof="0" dirty="0">
              <a:ln w="19050">
                <a:noFill/>
              </a:ln>
              <a:solidFill>
                <a:srgbClr val="8CBE75">
                  <a:lumMod val="60000"/>
                  <a:lumOff val="40000"/>
                </a:srgbClr>
              </a:solidFill>
              <a:effectLst/>
              <a:uLnTx/>
              <a:uFillTx/>
              <a:latin typeface="Brix Slab Light"/>
              <a:ea typeface="+mn-ea"/>
              <a:cs typeface="+mn-cs"/>
            </a:endParaRPr>
          </a:p>
        </p:txBody>
      </p:sp>
      <p:sp>
        <p:nvSpPr>
          <p:cNvPr id="25" name="Platshållare för innehåll 2">
            <a:extLst>
              <a:ext uri="{FF2B5EF4-FFF2-40B4-BE49-F238E27FC236}">
                <a16:creationId xmlns:a16="http://schemas.microsoft.com/office/drawing/2014/main" id="{A089150A-0E33-5452-6F69-CAE6D64712CE}"/>
              </a:ext>
            </a:extLst>
          </p:cNvPr>
          <p:cNvSpPr txBox="1">
            <a:spLocks/>
          </p:cNvSpPr>
          <p:nvPr/>
        </p:nvSpPr>
        <p:spPr>
          <a:xfrm>
            <a:off x="6056580" y="3066824"/>
            <a:ext cx="432000" cy="360000"/>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400" b="0" i="0" u="none" strike="noStrike" kern="1200" cap="none" spc="-270" normalizeH="0" baseline="0" noProof="0" dirty="0">
                <a:ln w="19050">
                  <a:noFill/>
                </a:ln>
                <a:solidFill>
                  <a:srgbClr val="FF694D">
                    <a:lumMod val="60000"/>
                    <a:lumOff val="40000"/>
                  </a:srgbClr>
                </a:solidFill>
                <a:effectLst/>
                <a:uLnTx/>
                <a:uFillTx/>
                <a:latin typeface="Brix Sans Black"/>
                <a:ea typeface="+mn-ea"/>
                <a:cs typeface="+mn-cs"/>
              </a:rPr>
              <a:t>W</a:t>
            </a:r>
            <a:endParaRPr kumimoji="0" lang="sv-SE" sz="2400" b="0" i="0" u="none" strike="noStrike" kern="1200" cap="none" spc="-270" normalizeH="0" baseline="0" noProof="0" dirty="0">
              <a:ln w="19050">
                <a:noFill/>
              </a:ln>
              <a:solidFill>
                <a:srgbClr val="FF694D">
                  <a:lumMod val="60000"/>
                  <a:lumOff val="40000"/>
                </a:srgbClr>
              </a:solidFill>
              <a:effectLst/>
              <a:uLnTx/>
              <a:uFillTx/>
              <a:latin typeface="Brix Slab Light"/>
              <a:ea typeface="+mn-ea"/>
              <a:cs typeface="+mn-cs"/>
            </a:endParaRPr>
          </a:p>
        </p:txBody>
      </p:sp>
      <p:sp>
        <p:nvSpPr>
          <p:cNvPr id="26" name="Platshållare för innehåll 2">
            <a:extLst>
              <a:ext uri="{FF2B5EF4-FFF2-40B4-BE49-F238E27FC236}">
                <a16:creationId xmlns:a16="http://schemas.microsoft.com/office/drawing/2014/main" id="{813AF99B-5FFD-8408-2D67-F12CE566002C}"/>
              </a:ext>
            </a:extLst>
          </p:cNvPr>
          <p:cNvSpPr txBox="1">
            <a:spLocks/>
          </p:cNvSpPr>
          <p:nvPr/>
        </p:nvSpPr>
        <p:spPr>
          <a:xfrm>
            <a:off x="5693666" y="3418944"/>
            <a:ext cx="432000" cy="360000"/>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400" b="0" i="0" u="none" strike="noStrike" kern="1200" cap="none" spc="-270" normalizeH="0" baseline="0" noProof="0" dirty="0">
                <a:ln w="19050">
                  <a:noFill/>
                </a:ln>
                <a:solidFill>
                  <a:srgbClr val="6496C8">
                    <a:lumMod val="60000"/>
                    <a:lumOff val="40000"/>
                  </a:srgbClr>
                </a:solidFill>
                <a:effectLst/>
                <a:uLnTx/>
                <a:uFillTx/>
                <a:latin typeface="Brix Sans Black"/>
                <a:ea typeface="+mn-ea"/>
                <a:cs typeface="+mn-cs"/>
              </a:rPr>
              <a:t>O</a:t>
            </a:r>
            <a:endParaRPr kumimoji="0" lang="sv-SE" sz="2400" b="0" i="0" u="none" strike="noStrike" kern="1200" cap="none" spc="-270" normalizeH="0" baseline="0" noProof="0" dirty="0">
              <a:ln w="19050">
                <a:noFill/>
              </a:ln>
              <a:solidFill>
                <a:srgbClr val="6496C8">
                  <a:lumMod val="60000"/>
                  <a:lumOff val="40000"/>
                </a:srgbClr>
              </a:solidFill>
              <a:effectLst/>
              <a:uLnTx/>
              <a:uFillTx/>
              <a:latin typeface="Brix Slab Light"/>
              <a:ea typeface="+mn-ea"/>
              <a:cs typeface="+mn-cs"/>
            </a:endParaRPr>
          </a:p>
        </p:txBody>
      </p:sp>
      <p:sp>
        <p:nvSpPr>
          <p:cNvPr id="27" name="Platshållare för innehåll 2">
            <a:extLst>
              <a:ext uri="{FF2B5EF4-FFF2-40B4-BE49-F238E27FC236}">
                <a16:creationId xmlns:a16="http://schemas.microsoft.com/office/drawing/2014/main" id="{E0194F6D-5CF1-1AD0-6D72-022914A749A1}"/>
              </a:ext>
            </a:extLst>
          </p:cNvPr>
          <p:cNvSpPr txBox="1">
            <a:spLocks/>
          </p:cNvSpPr>
          <p:nvPr/>
        </p:nvSpPr>
        <p:spPr>
          <a:xfrm>
            <a:off x="6048048" y="3424648"/>
            <a:ext cx="432000" cy="360000"/>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400" b="0" i="0" u="none" strike="noStrike" kern="1200" cap="none" spc="-270" normalizeH="0" baseline="0" noProof="0" dirty="0">
                <a:ln w="19050">
                  <a:noFill/>
                </a:ln>
                <a:solidFill>
                  <a:srgbClr val="FFBE3D">
                    <a:lumMod val="60000"/>
                    <a:lumOff val="40000"/>
                  </a:srgbClr>
                </a:solidFill>
                <a:effectLst/>
                <a:uLnTx/>
                <a:uFillTx/>
                <a:latin typeface="Brix Sans Black"/>
                <a:ea typeface="+mn-ea"/>
                <a:cs typeface="+mn-cs"/>
              </a:rPr>
              <a:t>T</a:t>
            </a:r>
            <a:endParaRPr kumimoji="0" lang="sv-SE" sz="2400" b="0" i="0" u="none" strike="noStrike" kern="1200" cap="none" spc="-270" normalizeH="0" baseline="0" noProof="0" dirty="0">
              <a:ln w="19050">
                <a:noFill/>
              </a:ln>
              <a:solidFill>
                <a:srgbClr val="FFBE3D">
                  <a:lumMod val="60000"/>
                  <a:lumOff val="40000"/>
                </a:srgbClr>
              </a:solidFill>
              <a:effectLst/>
              <a:uLnTx/>
              <a:uFillTx/>
              <a:latin typeface="Brix Slab Light"/>
              <a:ea typeface="+mn-ea"/>
              <a:cs typeface="+mn-cs"/>
            </a:endParaRPr>
          </a:p>
        </p:txBody>
      </p:sp>
    </p:spTree>
    <p:extLst>
      <p:ext uri="{BB962C8B-B14F-4D97-AF65-F5344CB8AC3E}">
        <p14:creationId xmlns:p14="http://schemas.microsoft.com/office/powerpoint/2010/main" val="3104721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6C52734-0CC6-4E8E-8648-5C776F6CBEBE}"/>
              </a:ext>
            </a:extLst>
          </p:cNvPr>
          <p:cNvSpPr>
            <a:spLocks noGrp="1"/>
          </p:cNvSpPr>
          <p:nvPr>
            <p:ph type="body" sz="quarter" idx="13"/>
          </p:nvPr>
        </p:nvSpPr>
        <p:spPr>
          <a:xfrm>
            <a:off x="666274" y="2232268"/>
            <a:ext cx="5527774" cy="2512868"/>
          </a:xfrm>
        </p:spPr>
        <p:txBody>
          <a:bodyPr>
            <a:normAutofit/>
          </a:bodyPr>
          <a:lstStyle/>
          <a:p>
            <a:pPr marL="0" indent="0">
              <a:buNone/>
            </a:pPr>
            <a:endParaRPr lang="sv-SE" sz="2400" spc="0" dirty="0" err="1">
              <a:latin typeface="Brix Sans Light" panose="02000000000000000000" pitchFamily="2" charset="77"/>
            </a:endParaRPr>
          </a:p>
          <a:p>
            <a:pPr marL="514350" indent="-514350">
              <a:buFont typeface="+mj-lt"/>
              <a:buAutoNum type="arabicPeriod"/>
            </a:pPr>
            <a:r>
              <a:rPr lang="sv-SE" sz="2400" spc="0" dirty="0" err="1">
                <a:latin typeface="Brix Sans Light" panose="02000000000000000000" pitchFamily="2" charset="77"/>
              </a:rPr>
              <a:t>Prioritera innehållet skala 1-4 </a:t>
            </a:r>
            <a:br>
              <a:rPr lang="sv-SE" sz="2400" spc="0" dirty="0" err="1">
                <a:latin typeface="Brix Sans Light" panose="02000000000000000000" pitchFamily="2" charset="77"/>
              </a:rPr>
            </a:br>
            <a:r>
              <a:rPr lang="sv-SE" sz="2400" spc="0" dirty="0" err="1">
                <a:latin typeface="Brix Sans Light" panose="02000000000000000000" pitchFamily="2" charset="77"/>
              </a:rPr>
              <a:t>(1 är viktigaste och 4 oviktigt).</a:t>
            </a:r>
          </a:p>
          <a:p>
            <a:pPr marL="514350" indent="-514350">
              <a:buFont typeface="+mj-lt"/>
              <a:buAutoNum type="arabicPeriod"/>
            </a:pPr>
            <a:r>
              <a:rPr lang="sv-SE" sz="2400" spc="0" dirty="0" err="1">
                <a:latin typeface="Brix Sans Light" panose="02000000000000000000" pitchFamily="2" charset="77"/>
              </a:rPr>
              <a:t>Lägg till om något saknas.</a:t>
            </a:r>
          </a:p>
          <a:p>
            <a:pPr marL="0" indent="0">
              <a:buNone/>
            </a:pPr>
            <a:endParaRPr lang="sv-SE" sz="2400" spc="0" dirty="0">
              <a:latin typeface="Brix Sans Light" panose="02000000000000000000" pitchFamily="2" charset="77"/>
            </a:endParaRPr>
          </a:p>
          <a:p>
            <a:pPr marL="0" indent="0">
              <a:buNone/>
            </a:pPr>
            <a:endParaRPr lang="sv-SE" spc="0" dirty="0">
              <a:latin typeface="Brix Sans Light" panose="02000000000000000000" pitchFamily="2" charset="77"/>
            </a:endParaRPr>
          </a:p>
        </p:txBody>
      </p:sp>
      <p:sp>
        <p:nvSpPr>
          <p:cNvPr id="4" name="Platshållare för text 3">
            <a:extLst>
              <a:ext uri="{FF2B5EF4-FFF2-40B4-BE49-F238E27FC236}">
                <a16:creationId xmlns:a16="http://schemas.microsoft.com/office/drawing/2014/main" id="{D2FE4199-D730-4309-A1E0-3B84A533FE60}"/>
              </a:ext>
            </a:extLst>
          </p:cNvPr>
          <p:cNvSpPr>
            <a:spLocks noGrp="1"/>
          </p:cNvSpPr>
          <p:nvPr>
            <p:ph type="body" sz="quarter" idx="14"/>
          </p:nvPr>
        </p:nvSpPr>
        <p:spPr>
          <a:xfrm>
            <a:off x="6489290" y="2898886"/>
            <a:ext cx="5445105" cy="2520000"/>
          </a:xfrm>
        </p:spPr>
        <p:txBody>
          <a:bodyPr/>
          <a:lstStyle/>
          <a:p>
            <a:r>
              <a:rPr lang="sv-SE" spc="-160" dirty="0">
                <a:latin typeface="Brix Sans Black" panose="02000000000000000000" pitchFamily="50" charset="0"/>
              </a:rPr>
              <a:t>Workshop 2.</a:t>
            </a:r>
          </a:p>
          <a:p>
            <a:endParaRPr lang="sv-SE" dirty="0"/>
          </a:p>
        </p:txBody>
      </p:sp>
      <p:sp>
        <p:nvSpPr>
          <p:cNvPr id="2" name="Platshållare för text 2">
            <a:extLst>
              <a:ext uri="{FF2B5EF4-FFF2-40B4-BE49-F238E27FC236}">
                <a16:creationId xmlns:a16="http://schemas.microsoft.com/office/drawing/2014/main" id="{21162156-5441-FC8D-BC10-1AFB9911731E}"/>
              </a:ext>
            </a:extLst>
          </p:cNvPr>
          <p:cNvSpPr txBox="1">
            <a:spLocks/>
          </p:cNvSpPr>
          <p:nvPr/>
        </p:nvSpPr>
        <p:spPr>
          <a:xfrm>
            <a:off x="660375" y="1645793"/>
            <a:ext cx="5929204" cy="1091508"/>
          </a:xfrm>
          <a:prstGeom prst="rect">
            <a:avLst/>
          </a:prstGeom>
        </p:spPr>
        <p:txBody>
          <a:bodyPr vert="horz" lIns="0" tIns="0" rIns="0" bIns="0" rtlCol="0">
            <a:normAutofit fontScale="32500" lnSpcReduction="20000"/>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indent="0">
              <a:buFont typeface="Arial" panose="020B0604020202020204" pitchFamily="34" charset="0"/>
              <a:buNone/>
            </a:pPr>
            <a:r>
              <a:rPr lang="sv-SE" sz="14400" spc="0" dirty="0">
                <a:latin typeface="+mj-lt"/>
              </a:rPr>
              <a:t>Prioritera och värdera.</a:t>
            </a:r>
          </a:p>
          <a:p>
            <a:pPr marL="0" indent="0">
              <a:buFont typeface="Arial" panose="020B0604020202020204" pitchFamily="34" charset="0"/>
              <a:buNone/>
            </a:pPr>
            <a:r>
              <a:rPr lang="sv-SE" spc="0" dirty="0">
                <a:latin typeface="Brix Sans Light" panose="02000000000000000000" pitchFamily="2" charset="77"/>
              </a:rPr>
              <a:t></a:t>
            </a:r>
          </a:p>
          <a:p>
            <a:pPr marL="0" indent="0">
              <a:buFont typeface="Arial" panose="020B0604020202020204" pitchFamily="34" charset="0"/>
              <a:buNone/>
            </a:pPr>
            <a:endParaRPr lang="sv-SE" spc="0" dirty="0">
              <a:latin typeface="Brix Sans Light" panose="02000000000000000000" pitchFamily="2" charset="77"/>
            </a:endParaRPr>
          </a:p>
        </p:txBody>
      </p:sp>
    </p:spTree>
    <p:extLst>
      <p:ext uri="{BB962C8B-B14F-4D97-AF65-F5344CB8AC3E}">
        <p14:creationId xmlns:p14="http://schemas.microsoft.com/office/powerpoint/2010/main" val="25329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EA7B950-140A-5C23-C735-D704933B3B15}"/>
              </a:ext>
            </a:extLst>
          </p:cNvPr>
          <p:cNvSpPr/>
          <p:nvPr/>
        </p:nvSpPr>
        <p:spPr>
          <a:xfrm>
            <a:off x="6096000" y="0"/>
            <a:ext cx="6096000" cy="3429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9" name="Rektangel 8">
            <a:extLst>
              <a:ext uri="{FF2B5EF4-FFF2-40B4-BE49-F238E27FC236}">
                <a16:creationId xmlns:a16="http://schemas.microsoft.com/office/drawing/2014/main" id="{6356A1E9-A149-EF88-8782-06E615B7717A}"/>
              </a:ext>
            </a:extLst>
          </p:cNvPr>
          <p:cNvSpPr/>
          <p:nvPr/>
        </p:nvSpPr>
        <p:spPr>
          <a:xfrm>
            <a:off x="0" y="3429000"/>
            <a:ext cx="6096000" cy="3429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10" name="Rektangel 9">
            <a:extLst>
              <a:ext uri="{FF2B5EF4-FFF2-40B4-BE49-F238E27FC236}">
                <a16:creationId xmlns:a16="http://schemas.microsoft.com/office/drawing/2014/main" id="{8C48859D-AFD1-6BB2-E8BC-49A03D3221FE}"/>
              </a:ext>
            </a:extLst>
          </p:cNvPr>
          <p:cNvSpPr/>
          <p:nvPr/>
        </p:nvSpPr>
        <p:spPr>
          <a:xfrm>
            <a:off x="6096000" y="3429000"/>
            <a:ext cx="6096000" cy="3429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7" name="Rektangel 6">
            <a:extLst>
              <a:ext uri="{FF2B5EF4-FFF2-40B4-BE49-F238E27FC236}">
                <a16:creationId xmlns:a16="http://schemas.microsoft.com/office/drawing/2014/main" id="{F745C57F-95E6-FB44-7622-68DC1CBB8F34}"/>
              </a:ext>
            </a:extLst>
          </p:cNvPr>
          <p:cNvSpPr/>
          <p:nvPr/>
        </p:nvSpPr>
        <p:spPr>
          <a:xfrm>
            <a:off x="0" y="0"/>
            <a:ext cx="6096000" cy="3429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22" name="Frihandsfigur: Form 21">
            <a:extLst>
              <a:ext uri="{FF2B5EF4-FFF2-40B4-BE49-F238E27FC236}">
                <a16:creationId xmlns:a16="http://schemas.microsoft.com/office/drawing/2014/main" id="{4A76D6F7-D734-5983-B4EA-6F58F6D04A00}"/>
              </a:ext>
            </a:extLst>
          </p:cNvPr>
          <p:cNvSpPr/>
          <p:nvPr/>
        </p:nvSpPr>
        <p:spPr>
          <a:xfrm>
            <a:off x="-557349" y="-409303"/>
            <a:ext cx="13428618" cy="7680960"/>
          </a:xfrm>
          <a:custGeom>
            <a:avLst/>
            <a:gdLst>
              <a:gd name="connsiteX0" fmla="*/ 374468 w 12192000"/>
              <a:gd name="connsiteY0" fmla="*/ 333102 h 6858000"/>
              <a:gd name="connsiteX1" fmla="*/ 374468 w 12192000"/>
              <a:gd name="connsiteY1" fmla="*/ 6524897 h 6858000"/>
              <a:gd name="connsiteX2" fmla="*/ 11817531 w 12192000"/>
              <a:gd name="connsiteY2" fmla="*/ 6524897 h 6858000"/>
              <a:gd name="connsiteX3" fmla="*/ 11817531 w 12192000"/>
              <a:gd name="connsiteY3" fmla="*/ 33310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74468" y="333102"/>
                </a:moveTo>
                <a:lnTo>
                  <a:pt x="374468" y="6524897"/>
                </a:lnTo>
                <a:lnTo>
                  <a:pt x="11817531" y="6524897"/>
                </a:lnTo>
                <a:lnTo>
                  <a:pt x="11817531" y="333102"/>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ix Slab Light"/>
              <a:ea typeface="+mn-ea"/>
              <a:cs typeface="+mn-cs"/>
            </a:endParaRPr>
          </a:p>
        </p:txBody>
      </p:sp>
      <p:sp>
        <p:nvSpPr>
          <p:cNvPr id="2" name="Platshållare för innehåll 2">
            <a:extLst>
              <a:ext uri="{FF2B5EF4-FFF2-40B4-BE49-F238E27FC236}">
                <a16:creationId xmlns:a16="http://schemas.microsoft.com/office/drawing/2014/main" id="{9F008FEE-4553-6877-DCEF-D98AC68001A4}"/>
              </a:ext>
            </a:extLst>
          </p:cNvPr>
          <p:cNvSpPr txBox="1">
            <a:spLocks/>
          </p:cNvSpPr>
          <p:nvPr/>
        </p:nvSpPr>
        <p:spPr>
          <a:xfrm>
            <a:off x="-1" y="-413656"/>
            <a:ext cx="6096000" cy="374470"/>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2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POSITIVA</a:t>
            </a:r>
          </a:p>
        </p:txBody>
      </p:sp>
      <p:sp>
        <p:nvSpPr>
          <p:cNvPr id="3" name="Platshållare för innehåll 2">
            <a:extLst>
              <a:ext uri="{FF2B5EF4-FFF2-40B4-BE49-F238E27FC236}">
                <a16:creationId xmlns:a16="http://schemas.microsoft.com/office/drawing/2014/main" id="{6A4145B9-30AA-D0CB-78B3-3EC82DDC0008}"/>
              </a:ext>
            </a:extLst>
          </p:cNvPr>
          <p:cNvSpPr txBox="1">
            <a:spLocks/>
          </p:cNvSpPr>
          <p:nvPr/>
        </p:nvSpPr>
        <p:spPr>
          <a:xfrm>
            <a:off x="5812159" y="-426401"/>
            <a:ext cx="6096000" cy="374470"/>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2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NEGATIVA</a:t>
            </a:r>
          </a:p>
        </p:txBody>
      </p:sp>
      <p:sp>
        <p:nvSpPr>
          <p:cNvPr id="4" name="Platshållare för innehåll 2">
            <a:extLst>
              <a:ext uri="{FF2B5EF4-FFF2-40B4-BE49-F238E27FC236}">
                <a16:creationId xmlns:a16="http://schemas.microsoft.com/office/drawing/2014/main" id="{90467DD3-0AB5-641F-C643-18F17EB2321A}"/>
              </a:ext>
            </a:extLst>
          </p:cNvPr>
          <p:cNvSpPr txBox="1">
            <a:spLocks/>
          </p:cNvSpPr>
          <p:nvPr/>
        </p:nvSpPr>
        <p:spPr>
          <a:xfrm>
            <a:off x="-557348" y="3609062"/>
            <a:ext cx="413656" cy="2978331"/>
          </a:xfrm>
          <a:prstGeom prst="rect">
            <a:avLst/>
          </a:prstGeom>
        </p:spPr>
        <p:txBody>
          <a:bodyPr vert="vert270"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2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EXTERNA</a:t>
            </a:r>
          </a:p>
        </p:txBody>
      </p:sp>
      <p:sp>
        <p:nvSpPr>
          <p:cNvPr id="5" name="Platshållare för innehåll 2">
            <a:extLst>
              <a:ext uri="{FF2B5EF4-FFF2-40B4-BE49-F238E27FC236}">
                <a16:creationId xmlns:a16="http://schemas.microsoft.com/office/drawing/2014/main" id="{96C214F2-0AA1-ECCC-B5C5-98EC84641763}"/>
              </a:ext>
            </a:extLst>
          </p:cNvPr>
          <p:cNvSpPr txBox="1">
            <a:spLocks/>
          </p:cNvSpPr>
          <p:nvPr/>
        </p:nvSpPr>
        <p:spPr>
          <a:xfrm>
            <a:off x="-535866" y="225334"/>
            <a:ext cx="413656" cy="2978331"/>
          </a:xfrm>
          <a:prstGeom prst="rect">
            <a:avLst/>
          </a:prstGeom>
        </p:spPr>
        <p:txBody>
          <a:bodyPr vert="vert270"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2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INTERNA</a:t>
            </a:r>
          </a:p>
        </p:txBody>
      </p:sp>
      <p:sp>
        <p:nvSpPr>
          <p:cNvPr id="6" name="Platshållare för innehåll 2">
            <a:extLst>
              <a:ext uri="{FF2B5EF4-FFF2-40B4-BE49-F238E27FC236}">
                <a16:creationId xmlns:a16="http://schemas.microsoft.com/office/drawing/2014/main" id="{7C8684DA-B40E-BA91-F750-C26D55416F12}"/>
              </a:ext>
            </a:extLst>
          </p:cNvPr>
          <p:cNvSpPr>
            <a:spLocks noGrp="1"/>
          </p:cNvSpPr>
          <p:nvPr>
            <p:ph sz="half" idx="1"/>
          </p:nvPr>
        </p:nvSpPr>
        <p:spPr>
          <a:xfrm>
            <a:off x="470263" y="792480"/>
            <a:ext cx="5341896" cy="2481943"/>
          </a:xfrm>
        </p:spPr>
        <p:txBody>
          <a:bodyPr>
            <a:noAutofit/>
          </a:bodyPr>
          <a:lstStyle/>
          <a:p>
            <a:pPr>
              <a:spcAft>
                <a:spcPts val="200"/>
              </a:spcAft>
            </a:pPr>
            <a:r>
              <a:rPr lang="sv-SE" sz="1600" dirty="0"/>
              <a:t>Förtroende för organisationen och demokratiprocessen</a:t>
            </a:r>
          </a:p>
          <a:p>
            <a:pPr>
              <a:spcAft>
                <a:spcPts val="200"/>
              </a:spcAft>
            </a:pPr>
            <a:r>
              <a:rPr lang="sv-SE" sz="1600" dirty="0"/>
              <a:t>Hälsa, friskvård och naturupplevelser</a:t>
            </a:r>
          </a:p>
          <a:p>
            <a:pPr>
              <a:spcAft>
                <a:spcPts val="200"/>
              </a:spcAft>
            </a:pPr>
            <a:r>
              <a:rPr lang="sv-SE" sz="1600" dirty="0"/>
              <a:t>Golfspelet i sig </a:t>
            </a:r>
          </a:p>
          <a:p>
            <a:pPr>
              <a:spcAft>
                <a:spcPts val="200"/>
              </a:spcAft>
            </a:pPr>
            <a:r>
              <a:rPr lang="sv-SE" sz="1600" dirty="0"/>
              <a:t>En idrott hela livet över generationer</a:t>
            </a:r>
          </a:p>
          <a:p>
            <a:pPr>
              <a:spcAft>
                <a:spcPts val="200"/>
              </a:spcAft>
            </a:pPr>
            <a:r>
              <a:rPr lang="sv-SE" sz="1600" dirty="0"/>
              <a:t>Elitframgångar, både förr och nu</a:t>
            </a:r>
          </a:p>
          <a:p>
            <a:pPr>
              <a:spcAft>
                <a:spcPts val="200"/>
              </a:spcAft>
            </a:pPr>
            <a:r>
              <a:rPr lang="sv-SE" sz="1600" dirty="0"/>
              <a:t>Kompetens och engagemang </a:t>
            </a:r>
          </a:p>
          <a:p>
            <a:pPr>
              <a:spcAft>
                <a:spcPts val="200"/>
              </a:spcAft>
            </a:pPr>
            <a:r>
              <a:rPr lang="sv-SE" sz="1600" dirty="0"/>
              <a:t>Nationellt spelarutvecklingsprogram</a:t>
            </a:r>
          </a:p>
          <a:p>
            <a:pPr>
              <a:spcAft>
                <a:spcPts val="200"/>
              </a:spcAft>
            </a:pPr>
            <a:r>
              <a:rPr lang="sv-SE" sz="1600" dirty="0"/>
              <a:t>Hybrida organisationer (ex. ideellt/bolag, medlem/kund)</a:t>
            </a:r>
          </a:p>
          <a:p>
            <a:pPr>
              <a:spcAft>
                <a:spcPts val="200"/>
              </a:spcAft>
            </a:pPr>
            <a:r>
              <a:rPr lang="sv-SE" sz="1600" dirty="0"/>
              <a:t>Gemensamma verksamhetsstödet GIT</a:t>
            </a:r>
          </a:p>
        </p:txBody>
      </p:sp>
      <p:sp>
        <p:nvSpPr>
          <p:cNvPr id="11" name="Platshållare för innehåll 3">
            <a:extLst>
              <a:ext uri="{FF2B5EF4-FFF2-40B4-BE49-F238E27FC236}">
                <a16:creationId xmlns:a16="http://schemas.microsoft.com/office/drawing/2014/main" id="{C240CAE0-5EDB-C67E-9A19-AAD0A545A029}"/>
              </a:ext>
            </a:extLst>
          </p:cNvPr>
          <p:cNvSpPr>
            <a:spLocks noGrp="1"/>
          </p:cNvSpPr>
          <p:nvPr>
            <p:ph sz="half" idx="2"/>
          </p:nvPr>
        </p:nvSpPr>
        <p:spPr>
          <a:xfrm>
            <a:off x="6566263" y="792480"/>
            <a:ext cx="5235772" cy="2481943"/>
          </a:xfrm>
        </p:spPr>
        <p:txBody>
          <a:bodyPr>
            <a:noAutofit/>
          </a:bodyPr>
          <a:lstStyle/>
          <a:p>
            <a:pPr>
              <a:spcAft>
                <a:spcPts val="200"/>
              </a:spcAft>
            </a:pPr>
            <a:r>
              <a:rPr lang="sv-SE" sz="1600" dirty="0"/>
              <a:t>Bristande samsyn kring målbild och riktning</a:t>
            </a:r>
          </a:p>
          <a:p>
            <a:pPr>
              <a:spcAft>
                <a:spcPts val="200"/>
              </a:spcAft>
            </a:pPr>
            <a:r>
              <a:rPr lang="sv-SE" sz="1600" dirty="0"/>
              <a:t>För få kvinnor/flickor attraheras av golf</a:t>
            </a:r>
          </a:p>
          <a:p>
            <a:pPr>
              <a:spcAft>
                <a:spcPts val="200"/>
              </a:spcAft>
            </a:pPr>
            <a:r>
              <a:rPr lang="sv-SE" sz="1600" dirty="0"/>
              <a:t>Spelarutveckling är underordnad på klubb</a:t>
            </a:r>
          </a:p>
          <a:p>
            <a:pPr>
              <a:spcAft>
                <a:spcPts val="200"/>
              </a:spcAft>
            </a:pPr>
            <a:r>
              <a:rPr lang="sv-SE" sz="1600" dirty="0"/>
              <a:t>Spelarna agerar mer som kund än medlem</a:t>
            </a:r>
          </a:p>
          <a:p>
            <a:pPr>
              <a:spcAft>
                <a:spcPts val="200"/>
              </a:spcAft>
            </a:pPr>
            <a:r>
              <a:rPr lang="sv-SE" sz="1600" dirty="0"/>
              <a:t>Kompetensförsörjning över tid på golfklubb </a:t>
            </a:r>
          </a:p>
          <a:p>
            <a:pPr>
              <a:spcAft>
                <a:spcPts val="200"/>
              </a:spcAft>
            </a:pPr>
            <a:r>
              <a:rPr lang="sv-SE" sz="1600" dirty="0"/>
              <a:t>Ska vi försöka vara en idrott för alla?</a:t>
            </a:r>
          </a:p>
          <a:p>
            <a:pPr>
              <a:spcAft>
                <a:spcPts val="200"/>
              </a:spcAft>
            </a:pPr>
            <a:r>
              <a:rPr lang="sv-SE" sz="1600" dirty="0"/>
              <a:t>Klubbstyrelser fokuserar mer på anläggningsfrågor än medlemsfrågor.</a:t>
            </a:r>
          </a:p>
          <a:p>
            <a:pPr>
              <a:spcAft>
                <a:spcPts val="200"/>
              </a:spcAft>
            </a:pPr>
            <a:r>
              <a:rPr lang="sv-SE" sz="1600" dirty="0"/>
              <a:t>Intäkter </a:t>
            </a:r>
            <a:r>
              <a:rPr lang="sv-SE" sz="1600"/>
              <a:t>från medlemsavgifter </a:t>
            </a:r>
            <a:r>
              <a:rPr lang="sv-SE" sz="1600" dirty="0"/>
              <a:t>är för </a:t>
            </a:r>
            <a:r>
              <a:rPr lang="sv-SE" sz="1600"/>
              <a:t>låga </a:t>
            </a:r>
            <a:endParaRPr lang="sv-SE" sz="1600" dirty="0"/>
          </a:p>
        </p:txBody>
      </p:sp>
      <p:sp>
        <p:nvSpPr>
          <p:cNvPr id="16" name="Platshållare för innehåll 2">
            <a:extLst>
              <a:ext uri="{FF2B5EF4-FFF2-40B4-BE49-F238E27FC236}">
                <a16:creationId xmlns:a16="http://schemas.microsoft.com/office/drawing/2014/main" id="{0055D88F-06E7-F98F-F18B-1DF84A39DAA6}"/>
              </a:ext>
            </a:extLst>
          </p:cNvPr>
          <p:cNvSpPr txBox="1">
            <a:spLocks/>
          </p:cNvSpPr>
          <p:nvPr/>
        </p:nvSpPr>
        <p:spPr>
          <a:xfrm>
            <a:off x="470263" y="4219042"/>
            <a:ext cx="5341896" cy="23744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sv-SE" sz="1600" dirty="0">
                <a:solidFill>
                  <a:srgbClr val="3F3F3F"/>
                </a:solidFill>
                <a:latin typeface="Brix Slab Light"/>
              </a:rPr>
              <a:t>Ökad</a:t>
            </a: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 samverkan mellan organisationer, kommuner och myndigheter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Digitalisering (t ex simulatorgolf) som lockar nya målgrupper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Behålla medlemmar, i synnerhet kvinnor/flickor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Golfturism</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Förtydliga golfens kärnvärden, vad golfen står för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Den hållbara golfklubben – ekotjänster med mera</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Politiska beslut och incitament (t ex friskvårdsbidrag, fritidspeng)</a:t>
            </a:r>
          </a:p>
        </p:txBody>
      </p:sp>
      <p:sp>
        <p:nvSpPr>
          <p:cNvPr id="17" name="Platshållare för innehåll 2">
            <a:extLst>
              <a:ext uri="{FF2B5EF4-FFF2-40B4-BE49-F238E27FC236}">
                <a16:creationId xmlns:a16="http://schemas.microsoft.com/office/drawing/2014/main" id="{C4B20DD4-A23E-332F-A79F-967398E507AE}"/>
              </a:ext>
            </a:extLst>
          </p:cNvPr>
          <p:cNvSpPr txBox="1">
            <a:spLocks/>
          </p:cNvSpPr>
          <p:nvPr/>
        </p:nvSpPr>
        <p:spPr>
          <a:xfrm>
            <a:off x="6566263" y="4219042"/>
            <a:ext cx="5242444" cy="237449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Klimatförändringar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Ändrade lagar och restriktioner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Lågkonjunktur</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Att golfen tappar legitimitet i samhället</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Urbaniseringens påverkan </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Fördomar om golf</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Polariseringen i samhället</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Samhällskriser (t ex pandemier)</a:t>
            </a:r>
          </a:p>
        </p:txBody>
      </p:sp>
      <p:sp>
        <p:nvSpPr>
          <p:cNvPr id="18" name="Platshållare för innehåll 2">
            <a:extLst>
              <a:ext uri="{FF2B5EF4-FFF2-40B4-BE49-F238E27FC236}">
                <a16:creationId xmlns:a16="http://schemas.microsoft.com/office/drawing/2014/main" id="{FF64019D-A1B9-C135-DF74-6BF16864812B}"/>
              </a:ext>
            </a:extLst>
          </p:cNvPr>
          <p:cNvSpPr txBox="1">
            <a:spLocks/>
          </p:cNvSpPr>
          <p:nvPr/>
        </p:nvSpPr>
        <p:spPr>
          <a:xfrm>
            <a:off x="470263" y="270607"/>
            <a:ext cx="5341896" cy="521874"/>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Styrkor.</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
        <p:nvSpPr>
          <p:cNvPr id="19" name="Platshållare för innehåll 3">
            <a:extLst>
              <a:ext uri="{FF2B5EF4-FFF2-40B4-BE49-F238E27FC236}">
                <a16:creationId xmlns:a16="http://schemas.microsoft.com/office/drawing/2014/main" id="{46145B76-E4D2-27C1-358A-9625BC8DA4FC}"/>
              </a:ext>
            </a:extLst>
          </p:cNvPr>
          <p:cNvSpPr txBox="1">
            <a:spLocks/>
          </p:cNvSpPr>
          <p:nvPr/>
        </p:nvSpPr>
        <p:spPr>
          <a:xfrm>
            <a:off x="6572935" y="270607"/>
            <a:ext cx="5235772" cy="521874"/>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Svagheter</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
        <p:nvSpPr>
          <p:cNvPr id="20" name="Platshållare för innehåll 2">
            <a:extLst>
              <a:ext uri="{FF2B5EF4-FFF2-40B4-BE49-F238E27FC236}">
                <a16:creationId xmlns:a16="http://schemas.microsoft.com/office/drawing/2014/main" id="{E50FBE15-8F7B-D037-F679-CF706F28BA34}"/>
              </a:ext>
            </a:extLst>
          </p:cNvPr>
          <p:cNvSpPr txBox="1">
            <a:spLocks/>
          </p:cNvSpPr>
          <p:nvPr/>
        </p:nvSpPr>
        <p:spPr>
          <a:xfrm>
            <a:off x="470263" y="3697044"/>
            <a:ext cx="5341896" cy="52200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Möjligheter.</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
        <p:nvSpPr>
          <p:cNvPr id="21" name="Platshållare för innehåll 2">
            <a:extLst>
              <a:ext uri="{FF2B5EF4-FFF2-40B4-BE49-F238E27FC236}">
                <a16:creationId xmlns:a16="http://schemas.microsoft.com/office/drawing/2014/main" id="{F0447065-17B2-AF74-7880-9D0831B10F4D}"/>
              </a:ext>
            </a:extLst>
          </p:cNvPr>
          <p:cNvSpPr txBox="1">
            <a:spLocks/>
          </p:cNvSpPr>
          <p:nvPr/>
        </p:nvSpPr>
        <p:spPr>
          <a:xfrm>
            <a:off x="6559591" y="3697044"/>
            <a:ext cx="5242444" cy="5219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Hot.</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
        <p:nvSpPr>
          <p:cNvPr id="28" name="Ellips 27">
            <a:extLst>
              <a:ext uri="{FF2B5EF4-FFF2-40B4-BE49-F238E27FC236}">
                <a16:creationId xmlns:a16="http://schemas.microsoft.com/office/drawing/2014/main" id="{29DCFBF0-B374-E1FD-7CEB-D72960FD21B4}"/>
              </a:ext>
            </a:extLst>
          </p:cNvPr>
          <p:cNvSpPr/>
          <p:nvPr/>
        </p:nvSpPr>
        <p:spPr>
          <a:xfrm>
            <a:off x="5597844" y="2938355"/>
            <a:ext cx="988013" cy="988013"/>
          </a:xfrm>
          <a:prstGeom prst="ellipse">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24" name="Platshållare för innehåll 2">
            <a:extLst>
              <a:ext uri="{FF2B5EF4-FFF2-40B4-BE49-F238E27FC236}">
                <a16:creationId xmlns:a16="http://schemas.microsoft.com/office/drawing/2014/main" id="{48FA48EC-D4B2-6CE9-BC1A-AA78191DA2F3}"/>
              </a:ext>
            </a:extLst>
          </p:cNvPr>
          <p:cNvSpPr txBox="1">
            <a:spLocks/>
          </p:cNvSpPr>
          <p:nvPr/>
        </p:nvSpPr>
        <p:spPr>
          <a:xfrm>
            <a:off x="5685134" y="3065638"/>
            <a:ext cx="432000" cy="360000"/>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400" b="0" i="0" u="none" strike="noStrike" kern="1200" cap="none" spc="-270" normalizeH="0" baseline="0" noProof="0" dirty="0">
                <a:ln w="19050">
                  <a:noFill/>
                </a:ln>
                <a:solidFill>
                  <a:srgbClr val="8CBE75">
                    <a:lumMod val="60000"/>
                    <a:lumOff val="40000"/>
                  </a:srgbClr>
                </a:solidFill>
                <a:effectLst/>
                <a:uLnTx/>
                <a:uFillTx/>
                <a:latin typeface="Brix Sans Black"/>
                <a:ea typeface="+mn-ea"/>
                <a:cs typeface="+mn-cs"/>
              </a:rPr>
              <a:t>S</a:t>
            </a:r>
            <a:endParaRPr kumimoji="0" lang="sv-SE" sz="2400" b="0" i="0" u="none" strike="noStrike" kern="1200" cap="none" spc="-270" normalizeH="0" baseline="0" noProof="0" dirty="0">
              <a:ln w="19050">
                <a:noFill/>
              </a:ln>
              <a:solidFill>
                <a:srgbClr val="8CBE75">
                  <a:lumMod val="60000"/>
                  <a:lumOff val="40000"/>
                </a:srgbClr>
              </a:solidFill>
              <a:effectLst/>
              <a:uLnTx/>
              <a:uFillTx/>
              <a:latin typeface="Brix Slab Light"/>
              <a:ea typeface="+mn-ea"/>
              <a:cs typeface="+mn-cs"/>
            </a:endParaRPr>
          </a:p>
        </p:txBody>
      </p:sp>
      <p:sp>
        <p:nvSpPr>
          <p:cNvPr id="25" name="Platshållare för innehåll 2">
            <a:extLst>
              <a:ext uri="{FF2B5EF4-FFF2-40B4-BE49-F238E27FC236}">
                <a16:creationId xmlns:a16="http://schemas.microsoft.com/office/drawing/2014/main" id="{A089150A-0E33-5452-6F69-CAE6D64712CE}"/>
              </a:ext>
            </a:extLst>
          </p:cNvPr>
          <p:cNvSpPr txBox="1">
            <a:spLocks/>
          </p:cNvSpPr>
          <p:nvPr/>
        </p:nvSpPr>
        <p:spPr>
          <a:xfrm>
            <a:off x="6056580" y="3066824"/>
            <a:ext cx="432000" cy="360000"/>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400" b="0" i="0" u="none" strike="noStrike" kern="1200" cap="none" spc="-270" normalizeH="0" baseline="0" noProof="0" dirty="0">
                <a:ln w="19050">
                  <a:noFill/>
                </a:ln>
                <a:solidFill>
                  <a:srgbClr val="FF694D">
                    <a:lumMod val="60000"/>
                    <a:lumOff val="40000"/>
                  </a:srgbClr>
                </a:solidFill>
                <a:effectLst/>
                <a:uLnTx/>
                <a:uFillTx/>
                <a:latin typeface="Brix Sans Black"/>
                <a:ea typeface="+mn-ea"/>
                <a:cs typeface="+mn-cs"/>
              </a:rPr>
              <a:t>W</a:t>
            </a:r>
            <a:endParaRPr kumimoji="0" lang="sv-SE" sz="2400" b="0" i="0" u="none" strike="noStrike" kern="1200" cap="none" spc="-270" normalizeH="0" baseline="0" noProof="0" dirty="0">
              <a:ln w="19050">
                <a:noFill/>
              </a:ln>
              <a:solidFill>
                <a:srgbClr val="FF694D">
                  <a:lumMod val="60000"/>
                  <a:lumOff val="40000"/>
                </a:srgbClr>
              </a:solidFill>
              <a:effectLst/>
              <a:uLnTx/>
              <a:uFillTx/>
              <a:latin typeface="Brix Slab Light"/>
              <a:ea typeface="+mn-ea"/>
              <a:cs typeface="+mn-cs"/>
            </a:endParaRPr>
          </a:p>
        </p:txBody>
      </p:sp>
      <p:sp>
        <p:nvSpPr>
          <p:cNvPr id="26" name="Platshållare för innehåll 2">
            <a:extLst>
              <a:ext uri="{FF2B5EF4-FFF2-40B4-BE49-F238E27FC236}">
                <a16:creationId xmlns:a16="http://schemas.microsoft.com/office/drawing/2014/main" id="{813AF99B-5FFD-8408-2D67-F12CE566002C}"/>
              </a:ext>
            </a:extLst>
          </p:cNvPr>
          <p:cNvSpPr txBox="1">
            <a:spLocks/>
          </p:cNvSpPr>
          <p:nvPr/>
        </p:nvSpPr>
        <p:spPr>
          <a:xfrm>
            <a:off x="5693666" y="3418944"/>
            <a:ext cx="432000" cy="360000"/>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400" b="0" i="0" u="none" strike="noStrike" kern="1200" cap="none" spc="-270" normalizeH="0" baseline="0" noProof="0" dirty="0">
                <a:ln w="19050">
                  <a:noFill/>
                </a:ln>
                <a:solidFill>
                  <a:srgbClr val="6496C8">
                    <a:lumMod val="60000"/>
                    <a:lumOff val="40000"/>
                  </a:srgbClr>
                </a:solidFill>
                <a:effectLst/>
                <a:uLnTx/>
                <a:uFillTx/>
                <a:latin typeface="Brix Sans Black"/>
                <a:ea typeface="+mn-ea"/>
                <a:cs typeface="+mn-cs"/>
              </a:rPr>
              <a:t>O</a:t>
            </a:r>
            <a:endParaRPr kumimoji="0" lang="sv-SE" sz="2400" b="0" i="0" u="none" strike="noStrike" kern="1200" cap="none" spc="-270" normalizeH="0" baseline="0" noProof="0" dirty="0">
              <a:ln w="19050">
                <a:noFill/>
              </a:ln>
              <a:solidFill>
                <a:srgbClr val="6496C8">
                  <a:lumMod val="60000"/>
                  <a:lumOff val="40000"/>
                </a:srgbClr>
              </a:solidFill>
              <a:effectLst/>
              <a:uLnTx/>
              <a:uFillTx/>
              <a:latin typeface="Brix Slab Light"/>
              <a:ea typeface="+mn-ea"/>
              <a:cs typeface="+mn-cs"/>
            </a:endParaRPr>
          </a:p>
        </p:txBody>
      </p:sp>
      <p:sp>
        <p:nvSpPr>
          <p:cNvPr id="27" name="Platshållare för innehåll 2">
            <a:extLst>
              <a:ext uri="{FF2B5EF4-FFF2-40B4-BE49-F238E27FC236}">
                <a16:creationId xmlns:a16="http://schemas.microsoft.com/office/drawing/2014/main" id="{E0194F6D-5CF1-1AD0-6D72-022914A749A1}"/>
              </a:ext>
            </a:extLst>
          </p:cNvPr>
          <p:cNvSpPr txBox="1">
            <a:spLocks/>
          </p:cNvSpPr>
          <p:nvPr/>
        </p:nvSpPr>
        <p:spPr>
          <a:xfrm>
            <a:off x="6048048" y="3424648"/>
            <a:ext cx="432000" cy="360000"/>
          </a:xfrm>
          <a:prstGeom prst="rect">
            <a:avLst/>
          </a:prstGeom>
          <a:noFill/>
        </p:spPr>
        <p:txBody>
          <a:bodyPr vert="horz"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400" b="0" i="0" u="none" strike="noStrike" kern="1200" cap="none" spc="-270" normalizeH="0" baseline="0" noProof="0" dirty="0">
                <a:ln w="19050">
                  <a:noFill/>
                </a:ln>
                <a:solidFill>
                  <a:srgbClr val="FFBE3D">
                    <a:lumMod val="60000"/>
                    <a:lumOff val="40000"/>
                  </a:srgbClr>
                </a:solidFill>
                <a:effectLst/>
                <a:uLnTx/>
                <a:uFillTx/>
                <a:latin typeface="Brix Sans Black"/>
                <a:ea typeface="+mn-ea"/>
                <a:cs typeface="+mn-cs"/>
              </a:rPr>
              <a:t>T</a:t>
            </a:r>
            <a:endParaRPr kumimoji="0" lang="sv-SE" sz="2400" b="0" i="0" u="none" strike="noStrike" kern="1200" cap="none" spc="-270" normalizeH="0" baseline="0" noProof="0" dirty="0">
              <a:ln w="19050">
                <a:noFill/>
              </a:ln>
              <a:solidFill>
                <a:srgbClr val="FFBE3D">
                  <a:lumMod val="60000"/>
                  <a:lumOff val="40000"/>
                </a:srgbClr>
              </a:solidFill>
              <a:effectLst/>
              <a:uLnTx/>
              <a:uFillTx/>
              <a:latin typeface="Brix Slab Light"/>
              <a:ea typeface="+mn-ea"/>
              <a:cs typeface="+mn-cs"/>
            </a:endParaRPr>
          </a:p>
        </p:txBody>
      </p:sp>
    </p:spTree>
    <p:extLst>
      <p:ext uri="{BB962C8B-B14F-4D97-AF65-F5344CB8AC3E}">
        <p14:creationId xmlns:p14="http://schemas.microsoft.com/office/powerpoint/2010/main" val="154854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EA7B950-140A-5C23-C735-D704933B3B15}"/>
              </a:ext>
            </a:extLst>
          </p:cNvPr>
          <p:cNvSpPr/>
          <p:nvPr/>
        </p:nvSpPr>
        <p:spPr>
          <a:xfrm>
            <a:off x="-9642" y="3451859"/>
            <a:ext cx="12199687" cy="3429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22" name="Frihandsfigur: Form 21">
            <a:extLst>
              <a:ext uri="{FF2B5EF4-FFF2-40B4-BE49-F238E27FC236}">
                <a16:creationId xmlns:a16="http://schemas.microsoft.com/office/drawing/2014/main" id="{4A76D6F7-D734-5983-B4EA-6F58F6D04A00}"/>
              </a:ext>
            </a:extLst>
          </p:cNvPr>
          <p:cNvSpPr/>
          <p:nvPr/>
        </p:nvSpPr>
        <p:spPr>
          <a:xfrm>
            <a:off x="-557349" y="-409303"/>
            <a:ext cx="13428618" cy="7680960"/>
          </a:xfrm>
          <a:custGeom>
            <a:avLst/>
            <a:gdLst>
              <a:gd name="connsiteX0" fmla="*/ 374468 w 12192000"/>
              <a:gd name="connsiteY0" fmla="*/ 333102 h 6858000"/>
              <a:gd name="connsiteX1" fmla="*/ 374468 w 12192000"/>
              <a:gd name="connsiteY1" fmla="*/ 6524897 h 6858000"/>
              <a:gd name="connsiteX2" fmla="*/ 11817531 w 12192000"/>
              <a:gd name="connsiteY2" fmla="*/ 6524897 h 6858000"/>
              <a:gd name="connsiteX3" fmla="*/ 11817531 w 12192000"/>
              <a:gd name="connsiteY3" fmla="*/ 33310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74468" y="333102"/>
                </a:moveTo>
                <a:lnTo>
                  <a:pt x="374468" y="6524897"/>
                </a:lnTo>
                <a:lnTo>
                  <a:pt x="11817531" y="6524897"/>
                </a:lnTo>
                <a:lnTo>
                  <a:pt x="11817531" y="333102"/>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ix Slab Light"/>
              <a:ea typeface="+mn-ea"/>
              <a:cs typeface="+mn-cs"/>
            </a:endParaRPr>
          </a:p>
        </p:txBody>
      </p:sp>
      <p:sp>
        <p:nvSpPr>
          <p:cNvPr id="5" name="Platshållare för innehåll 2">
            <a:extLst>
              <a:ext uri="{FF2B5EF4-FFF2-40B4-BE49-F238E27FC236}">
                <a16:creationId xmlns:a16="http://schemas.microsoft.com/office/drawing/2014/main" id="{96C214F2-0AA1-ECCC-B5C5-98EC84641763}"/>
              </a:ext>
            </a:extLst>
          </p:cNvPr>
          <p:cNvSpPr txBox="1">
            <a:spLocks/>
          </p:cNvSpPr>
          <p:nvPr/>
        </p:nvSpPr>
        <p:spPr>
          <a:xfrm>
            <a:off x="-535866" y="2006937"/>
            <a:ext cx="413656" cy="2978331"/>
          </a:xfrm>
          <a:prstGeom prst="rect">
            <a:avLst/>
          </a:prstGeom>
        </p:spPr>
        <p:txBody>
          <a:bodyPr vert="vert270"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2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INTERNA</a:t>
            </a:r>
          </a:p>
        </p:txBody>
      </p:sp>
      <p:sp>
        <p:nvSpPr>
          <p:cNvPr id="11" name="Platshållare för innehåll 3">
            <a:extLst>
              <a:ext uri="{FF2B5EF4-FFF2-40B4-BE49-F238E27FC236}">
                <a16:creationId xmlns:a16="http://schemas.microsoft.com/office/drawing/2014/main" id="{C240CAE0-5EDB-C67E-9A19-AAD0A545A029}"/>
              </a:ext>
            </a:extLst>
          </p:cNvPr>
          <p:cNvSpPr>
            <a:spLocks noGrp="1"/>
          </p:cNvSpPr>
          <p:nvPr>
            <p:ph sz="half" idx="2"/>
          </p:nvPr>
        </p:nvSpPr>
        <p:spPr>
          <a:xfrm>
            <a:off x="99132" y="4145040"/>
            <a:ext cx="12055758" cy="2481943"/>
          </a:xfrm>
        </p:spPr>
        <p:txBody>
          <a:bodyPr>
            <a:noAutofit/>
          </a:bodyPr>
          <a:lstStyle/>
          <a:p>
            <a:pPr>
              <a:spcAft>
                <a:spcPts val="200"/>
              </a:spcAft>
            </a:pPr>
            <a:r>
              <a:rPr lang="sv-SE" sz="1600" dirty="0"/>
              <a:t>Bristande samsyn kring målbild och riktning		1:XX		2:		3:X		4:x</a:t>
            </a:r>
          </a:p>
          <a:p>
            <a:pPr>
              <a:spcAft>
                <a:spcPts val="200"/>
              </a:spcAft>
            </a:pPr>
            <a:r>
              <a:rPr lang="sv-SE" sz="1600" dirty="0"/>
              <a:t>För få kvinnor/flickor attraheras av golf			1XXXyX		2:		3:		4:</a:t>
            </a:r>
          </a:p>
          <a:p>
            <a:pPr>
              <a:spcAft>
                <a:spcPts val="200"/>
              </a:spcAft>
            </a:pPr>
            <a:r>
              <a:rPr lang="sv-SE" sz="1600" dirty="0"/>
              <a:t>Spelarutveckling är underordnat på klubb			1:X		2:XX		3:Xy		4:</a:t>
            </a:r>
          </a:p>
          <a:p>
            <a:pPr>
              <a:spcAft>
                <a:spcPts val="200"/>
              </a:spcAft>
            </a:pPr>
            <a:r>
              <a:rPr lang="sv-SE" sz="1600" dirty="0"/>
              <a:t>Spelarna agerar mer som kund än medlem			1:XXX		2:Xy		3:		4:</a:t>
            </a:r>
          </a:p>
          <a:p>
            <a:pPr>
              <a:spcAft>
                <a:spcPts val="200"/>
              </a:spcAft>
            </a:pPr>
            <a:r>
              <a:rPr lang="sv-SE" sz="1600" dirty="0"/>
              <a:t>Kompetensförsörjning över tid på golfklubb 			1:XXXX		2:		3:		4:</a:t>
            </a:r>
          </a:p>
          <a:p>
            <a:pPr>
              <a:spcAft>
                <a:spcPts val="200"/>
              </a:spcAft>
            </a:pPr>
            <a:r>
              <a:rPr lang="sv-SE" sz="1600" dirty="0"/>
              <a:t>Ska vi försöka vara en idrott för alla?			1:XXyX		2:X		3:		4:</a:t>
            </a:r>
          </a:p>
          <a:p>
            <a:pPr>
              <a:spcAft>
                <a:spcPts val="200"/>
              </a:spcAft>
            </a:pPr>
            <a:r>
              <a:rPr lang="sv-SE" sz="1600" dirty="0"/>
              <a:t>Klubbstyrelser fokuserar mer på anläggnings…		1:X		2:XX		3:X		4:y</a:t>
            </a:r>
          </a:p>
          <a:p>
            <a:pPr>
              <a:spcAft>
                <a:spcPts val="200"/>
              </a:spcAft>
            </a:pPr>
            <a:r>
              <a:rPr lang="sv-SE" sz="1600" dirty="0"/>
              <a:t>Intäkter från medlemsavgifter är för låga			1:XX		2:		3:X		4:</a:t>
            </a:r>
          </a:p>
          <a:p>
            <a:pPr>
              <a:spcAft>
                <a:spcPts val="200"/>
              </a:spcAft>
            </a:pPr>
            <a:r>
              <a:rPr lang="sv-SE" sz="1600" dirty="0"/>
              <a:t>Sämre kvalitet med mindre intäkter			1:XXX</a:t>
            </a:r>
          </a:p>
        </p:txBody>
      </p:sp>
      <p:sp>
        <p:nvSpPr>
          <p:cNvPr id="19" name="Platshållare för innehåll 3">
            <a:extLst>
              <a:ext uri="{FF2B5EF4-FFF2-40B4-BE49-F238E27FC236}">
                <a16:creationId xmlns:a16="http://schemas.microsoft.com/office/drawing/2014/main" id="{46145B76-E4D2-27C1-358A-9625BC8DA4FC}"/>
              </a:ext>
            </a:extLst>
          </p:cNvPr>
          <p:cNvSpPr txBox="1">
            <a:spLocks/>
          </p:cNvSpPr>
          <p:nvPr/>
        </p:nvSpPr>
        <p:spPr>
          <a:xfrm>
            <a:off x="176737" y="3693470"/>
            <a:ext cx="11694312" cy="521874"/>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Svagheter					                                            1-4</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
        <p:nvSpPr>
          <p:cNvPr id="6" name="Rektangel 5">
            <a:extLst>
              <a:ext uri="{FF2B5EF4-FFF2-40B4-BE49-F238E27FC236}">
                <a16:creationId xmlns:a16="http://schemas.microsoft.com/office/drawing/2014/main" id="{35A3B31F-324F-79E2-B4D8-3B29A4CD5ED2}"/>
              </a:ext>
            </a:extLst>
          </p:cNvPr>
          <p:cNvSpPr/>
          <p:nvPr/>
        </p:nvSpPr>
        <p:spPr>
          <a:xfrm>
            <a:off x="-1253" y="3328"/>
            <a:ext cx="12192000" cy="345405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ix Slab Light"/>
              <a:ea typeface="+mn-ea"/>
              <a:cs typeface="+mn-cs"/>
            </a:endParaRPr>
          </a:p>
        </p:txBody>
      </p:sp>
      <p:sp>
        <p:nvSpPr>
          <p:cNvPr id="7" name="Platshållare för innehåll 2">
            <a:extLst>
              <a:ext uri="{FF2B5EF4-FFF2-40B4-BE49-F238E27FC236}">
                <a16:creationId xmlns:a16="http://schemas.microsoft.com/office/drawing/2014/main" id="{8F526819-E2AB-8B8F-7709-9C2A351F0FD5}"/>
              </a:ext>
            </a:extLst>
          </p:cNvPr>
          <p:cNvSpPr>
            <a:spLocks noGrp="1"/>
          </p:cNvSpPr>
          <p:nvPr>
            <p:ph sz="half" idx="1"/>
          </p:nvPr>
        </p:nvSpPr>
        <p:spPr>
          <a:xfrm>
            <a:off x="126849" y="795809"/>
            <a:ext cx="11555482" cy="2500078"/>
          </a:xfrm>
        </p:spPr>
        <p:txBody>
          <a:bodyPr>
            <a:noAutofit/>
          </a:bodyPr>
          <a:lstStyle/>
          <a:p>
            <a:pPr>
              <a:spcAft>
                <a:spcPts val="200"/>
              </a:spcAft>
            </a:pPr>
            <a:r>
              <a:rPr lang="sv-SE" sz="1600" dirty="0"/>
              <a:t>Förtroende för organisationen och demokratiprocessen		1:X		2:		3:XXX		4:    </a:t>
            </a:r>
          </a:p>
          <a:p>
            <a:pPr>
              <a:spcAft>
                <a:spcPts val="200"/>
              </a:spcAft>
            </a:pPr>
            <a:r>
              <a:rPr lang="sv-SE" sz="1600" dirty="0"/>
              <a:t>Hälsa, friskvård och naturupplevelser			1:XXXyX		2:		3:		4:</a:t>
            </a:r>
          </a:p>
          <a:p>
            <a:pPr>
              <a:spcAft>
                <a:spcPts val="200"/>
              </a:spcAft>
            </a:pPr>
            <a:r>
              <a:rPr lang="sv-SE" sz="1600" dirty="0"/>
              <a:t>Golfspelet i sig 					1:XXX		2:X		3:y		4:</a:t>
            </a:r>
          </a:p>
          <a:p>
            <a:pPr>
              <a:spcAft>
                <a:spcPts val="200"/>
              </a:spcAft>
            </a:pPr>
            <a:r>
              <a:rPr lang="sv-SE" sz="1600" dirty="0"/>
              <a:t>En idrott hela livet över generationer			1:XXX	 	2:Xy		3:		4:</a:t>
            </a:r>
          </a:p>
          <a:p>
            <a:pPr>
              <a:spcAft>
                <a:spcPts val="200"/>
              </a:spcAft>
            </a:pPr>
            <a:r>
              <a:rPr lang="sv-SE" sz="1600" dirty="0"/>
              <a:t>Elitframgångar, både förr och nu				1:		2:XX		3:XX		4:</a:t>
            </a:r>
          </a:p>
          <a:p>
            <a:pPr>
              <a:spcAft>
                <a:spcPts val="200"/>
              </a:spcAft>
            </a:pPr>
            <a:r>
              <a:rPr lang="sv-SE" sz="1600" dirty="0"/>
              <a:t>Kompetens och engagemang 				1:XXX		2:X		3:		4:</a:t>
            </a:r>
          </a:p>
          <a:p>
            <a:pPr>
              <a:spcAft>
                <a:spcPts val="200"/>
              </a:spcAft>
            </a:pPr>
            <a:r>
              <a:rPr lang="sv-SE" sz="1600" dirty="0"/>
              <a:t>Nationellt spelarutvecklingsprogram			1:X		2:X		3:XX		4:</a:t>
            </a:r>
          </a:p>
          <a:p>
            <a:pPr>
              <a:spcAft>
                <a:spcPts val="200"/>
              </a:spcAft>
            </a:pPr>
            <a:r>
              <a:rPr lang="sv-SE" sz="1600" dirty="0"/>
              <a:t>Hybrida organisationer (ideellt/bolag, medlem/kund)		1:		2:		3:XXX		4:X</a:t>
            </a:r>
          </a:p>
          <a:p>
            <a:pPr>
              <a:spcAft>
                <a:spcPts val="200"/>
              </a:spcAft>
            </a:pPr>
            <a:r>
              <a:rPr lang="sv-SE" sz="1600" dirty="0"/>
              <a:t>Gemensamma verksamhetsstödet GIT			1:X		2:XXX		3:		4:y</a:t>
            </a:r>
          </a:p>
        </p:txBody>
      </p:sp>
      <p:sp>
        <p:nvSpPr>
          <p:cNvPr id="9" name="Platshållare för innehåll 2">
            <a:extLst>
              <a:ext uri="{FF2B5EF4-FFF2-40B4-BE49-F238E27FC236}">
                <a16:creationId xmlns:a16="http://schemas.microsoft.com/office/drawing/2014/main" id="{9CA2892C-E8BF-671C-A7E0-CE91B1D784BE}"/>
              </a:ext>
            </a:extLst>
          </p:cNvPr>
          <p:cNvSpPr txBox="1">
            <a:spLocks/>
          </p:cNvSpPr>
          <p:nvPr/>
        </p:nvSpPr>
        <p:spPr>
          <a:xfrm>
            <a:off x="321527" y="268034"/>
            <a:ext cx="11251474" cy="521874"/>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Styrkor 					                                           1 - 4</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Tree>
    <p:extLst>
      <p:ext uri="{BB962C8B-B14F-4D97-AF65-F5344CB8AC3E}">
        <p14:creationId xmlns:p14="http://schemas.microsoft.com/office/powerpoint/2010/main" val="62306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356A1E9-A149-EF88-8782-06E615B7717A}"/>
              </a:ext>
            </a:extLst>
          </p:cNvPr>
          <p:cNvSpPr/>
          <p:nvPr/>
        </p:nvSpPr>
        <p:spPr>
          <a:xfrm>
            <a:off x="-1404" y="-1505"/>
            <a:ext cx="12192000" cy="3429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22" name="Frihandsfigur: Form 21">
            <a:extLst>
              <a:ext uri="{FF2B5EF4-FFF2-40B4-BE49-F238E27FC236}">
                <a16:creationId xmlns:a16="http://schemas.microsoft.com/office/drawing/2014/main" id="{4A76D6F7-D734-5983-B4EA-6F58F6D04A00}"/>
              </a:ext>
            </a:extLst>
          </p:cNvPr>
          <p:cNvSpPr/>
          <p:nvPr/>
        </p:nvSpPr>
        <p:spPr>
          <a:xfrm>
            <a:off x="-565738" y="-426081"/>
            <a:ext cx="13428618" cy="7680960"/>
          </a:xfrm>
          <a:custGeom>
            <a:avLst/>
            <a:gdLst>
              <a:gd name="connsiteX0" fmla="*/ 374468 w 12192000"/>
              <a:gd name="connsiteY0" fmla="*/ 333102 h 6858000"/>
              <a:gd name="connsiteX1" fmla="*/ 374468 w 12192000"/>
              <a:gd name="connsiteY1" fmla="*/ 6524897 h 6858000"/>
              <a:gd name="connsiteX2" fmla="*/ 11817531 w 12192000"/>
              <a:gd name="connsiteY2" fmla="*/ 6524897 h 6858000"/>
              <a:gd name="connsiteX3" fmla="*/ 11817531 w 12192000"/>
              <a:gd name="connsiteY3" fmla="*/ 33310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74468" y="333102"/>
                </a:moveTo>
                <a:lnTo>
                  <a:pt x="374468" y="6524897"/>
                </a:lnTo>
                <a:lnTo>
                  <a:pt x="11817531" y="6524897"/>
                </a:lnTo>
                <a:lnTo>
                  <a:pt x="11817531" y="333102"/>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ix Slab Light"/>
              <a:ea typeface="+mn-ea"/>
              <a:cs typeface="+mn-cs"/>
            </a:endParaRPr>
          </a:p>
        </p:txBody>
      </p:sp>
      <p:sp>
        <p:nvSpPr>
          <p:cNvPr id="4" name="Platshållare för innehåll 2">
            <a:extLst>
              <a:ext uri="{FF2B5EF4-FFF2-40B4-BE49-F238E27FC236}">
                <a16:creationId xmlns:a16="http://schemas.microsoft.com/office/drawing/2014/main" id="{90467DD3-0AB5-641F-C643-18F17EB2321A}"/>
              </a:ext>
            </a:extLst>
          </p:cNvPr>
          <p:cNvSpPr txBox="1">
            <a:spLocks/>
          </p:cNvSpPr>
          <p:nvPr/>
        </p:nvSpPr>
        <p:spPr>
          <a:xfrm>
            <a:off x="-557348" y="1992635"/>
            <a:ext cx="413656" cy="2978331"/>
          </a:xfrm>
          <a:prstGeom prst="rect">
            <a:avLst/>
          </a:prstGeom>
        </p:spPr>
        <p:txBody>
          <a:bodyPr vert="vert270" lIns="0" tIns="0" rIns="0" bIns="0" rtlCol="0" anchor="ctr">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200" b="0" i="0" u="none" strike="noStrike" kern="1200" cap="none" spc="-40" normalizeH="0" baseline="0" noProof="0" dirty="0">
                <a:ln>
                  <a:noFill/>
                </a:ln>
                <a:solidFill>
                  <a:srgbClr val="3F3F3F"/>
                </a:solidFill>
                <a:effectLst/>
                <a:uLnTx/>
                <a:uFillTx/>
                <a:latin typeface="Brix Sans Light" panose="02000000000000000000" pitchFamily="50" charset="0"/>
                <a:ea typeface="+mn-ea"/>
                <a:cs typeface="+mn-cs"/>
              </a:rPr>
              <a:t>EXTERNA</a:t>
            </a:r>
          </a:p>
        </p:txBody>
      </p:sp>
      <p:sp>
        <p:nvSpPr>
          <p:cNvPr id="16" name="Platshållare för innehåll 2">
            <a:extLst>
              <a:ext uri="{FF2B5EF4-FFF2-40B4-BE49-F238E27FC236}">
                <a16:creationId xmlns:a16="http://schemas.microsoft.com/office/drawing/2014/main" id="{0055D88F-06E7-F98F-F18B-1DF84A39DAA6}"/>
              </a:ext>
            </a:extLst>
          </p:cNvPr>
          <p:cNvSpPr txBox="1">
            <a:spLocks/>
          </p:cNvSpPr>
          <p:nvPr/>
        </p:nvSpPr>
        <p:spPr>
          <a:xfrm>
            <a:off x="162176" y="877026"/>
            <a:ext cx="11721737" cy="23744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Bättre samverkan</a:t>
            </a:r>
            <a:r>
              <a:rPr kumimoji="0" lang="sv-SE" sz="1600" b="0" i="0" u="none" strike="noStrike" kern="1200" cap="none" spc="-70" normalizeH="0" noProof="0" dirty="0">
                <a:ln>
                  <a:noFill/>
                </a:ln>
                <a:solidFill>
                  <a:srgbClr val="3F3F3F"/>
                </a:solidFill>
                <a:effectLst/>
                <a:uLnTx/>
                <a:uFillTx/>
                <a:latin typeface="Brix Slab Light"/>
                <a:ea typeface="+mn-ea"/>
                <a:cs typeface="+mn-cs"/>
              </a:rPr>
              <a:t> -</a:t>
            </a: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organisationer, kommuner och myndigheter 	 1:XXX		2:		3:Xy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Digitalisering (t ex simulatorgolf) lockar nya målgrupper		 1:XyX		2:X		3:X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Behålla medlemmar, i synnerhet kvinnor/flickor		 1</a:t>
            </a:r>
            <a:r>
              <a:rPr lang="sv-SE" sz="1600" dirty="0">
                <a:solidFill>
                  <a:srgbClr val="3F3F3F"/>
                </a:solidFill>
                <a:latin typeface="Brix Slab Light"/>
              </a:rPr>
              <a:t>:XXXX</a:t>
            </a: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		2:y		3: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Golfturism					 1:X		2:XXX		3:y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Förtydliga golfens kärnvärden, vad golfen står för	                             1:X		2:XX		3:X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Den hållbara golfklubben – ekotjänster med mera                                               1:X		2:XXX		3: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Politiska beslut och incitament (t ex friskvårdsbidrag, fritidspeng)        1:XX		2:X		3:X		4:</a:t>
            </a:r>
          </a:p>
        </p:txBody>
      </p:sp>
      <p:sp>
        <p:nvSpPr>
          <p:cNvPr id="20" name="Platshållare för innehåll 2">
            <a:extLst>
              <a:ext uri="{FF2B5EF4-FFF2-40B4-BE49-F238E27FC236}">
                <a16:creationId xmlns:a16="http://schemas.microsoft.com/office/drawing/2014/main" id="{E50FBE15-8F7B-D037-F679-CF706F28BA34}"/>
              </a:ext>
            </a:extLst>
          </p:cNvPr>
          <p:cNvSpPr txBox="1">
            <a:spLocks/>
          </p:cNvSpPr>
          <p:nvPr/>
        </p:nvSpPr>
        <p:spPr>
          <a:xfrm>
            <a:off x="262461" y="266539"/>
            <a:ext cx="11361519" cy="52200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Möjligheter 					                                             1-4 </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
        <p:nvSpPr>
          <p:cNvPr id="15" name="Rektangel 14">
            <a:extLst>
              <a:ext uri="{FF2B5EF4-FFF2-40B4-BE49-F238E27FC236}">
                <a16:creationId xmlns:a16="http://schemas.microsoft.com/office/drawing/2014/main" id="{8537C997-BF9E-F8AF-ECD1-6948C5367238}"/>
              </a:ext>
            </a:extLst>
          </p:cNvPr>
          <p:cNvSpPr/>
          <p:nvPr/>
        </p:nvSpPr>
        <p:spPr>
          <a:xfrm>
            <a:off x="-1" y="3391093"/>
            <a:ext cx="12192001" cy="347514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ix Slab Light"/>
              <a:ea typeface="+mn-ea"/>
              <a:cs typeface="+mn-cs"/>
            </a:endParaRPr>
          </a:p>
        </p:txBody>
      </p:sp>
      <p:sp>
        <p:nvSpPr>
          <p:cNvPr id="17" name="Platshållare för innehåll 2">
            <a:extLst>
              <a:ext uri="{FF2B5EF4-FFF2-40B4-BE49-F238E27FC236}">
                <a16:creationId xmlns:a16="http://schemas.microsoft.com/office/drawing/2014/main" id="{DF80938A-07F9-E4DC-E0ED-BBCCAF02A678}"/>
              </a:ext>
            </a:extLst>
          </p:cNvPr>
          <p:cNvSpPr txBox="1">
            <a:spLocks/>
          </p:cNvSpPr>
          <p:nvPr/>
        </p:nvSpPr>
        <p:spPr>
          <a:xfrm>
            <a:off x="197172" y="4071349"/>
            <a:ext cx="11938634" cy="237449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Klimatförändringar					1:XX		2:		3:XX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Ändrade lagar och restriktioner				1:XX		2:		3:Xy		4:X</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Lågkonjunktur					1:XX		2:X		3:		4:XY</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Att golfen tappar legitimitet i samhället			1:Y		2:XX		3:XX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Urbaniseringens påverkan				1:X		2:XXX		3: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Fördomar om golf					1:XX		2:Y		3:XX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Polariseringen i samhället				1:X		2:XX		3:X		4:</a:t>
            </a:r>
          </a:p>
          <a:p>
            <a:pPr marL="216000" marR="0" lvl="0" indent="-2160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sv-SE" sz="1600" b="0" i="0" u="none" strike="noStrike" kern="1200" cap="none" spc="-70" normalizeH="0" baseline="0" noProof="0" dirty="0">
                <a:ln>
                  <a:noFill/>
                </a:ln>
                <a:solidFill>
                  <a:srgbClr val="3F3F3F"/>
                </a:solidFill>
                <a:effectLst/>
                <a:uLnTx/>
                <a:uFillTx/>
                <a:latin typeface="Brix Slab Light"/>
                <a:ea typeface="+mn-ea"/>
                <a:cs typeface="+mn-cs"/>
              </a:rPr>
              <a:t>Samhällskriser (t ex pandemier)				1:X		2:XX		3:		4:X</a:t>
            </a:r>
          </a:p>
        </p:txBody>
      </p:sp>
      <p:sp>
        <p:nvSpPr>
          <p:cNvPr id="19" name="Platshållare för innehåll 2">
            <a:extLst>
              <a:ext uri="{FF2B5EF4-FFF2-40B4-BE49-F238E27FC236}">
                <a16:creationId xmlns:a16="http://schemas.microsoft.com/office/drawing/2014/main" id="{714C04D8-E218-4643-CF5D-A234028F7D96}"/>
              </a:ext>
            </a:extLst>
          </p:cNvPr>
          <p:cNvSpPr txBox="1">
            <a:spLocks/>
          </p:cNvSpPr>
          <p:nvPr/>
        </p:nvSpPr>
        <p:spPr>
          <a:xfrm>
            <a:off x="304856" y="3496815"/>
            <a:ext cx="11730125" cy="5219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3000" kern="1200" spc="-70" baseline="0">
                <a:solidFill>
                  <a:schemeClr val="tx2"/>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2800" b="0" i="0" u="none" strike="noStrike" kern="1200" cap="none" spc="-70" normalizeH="0" baseline="0" noProof="0" dirty="0">
                <a:ln>
                  <a:noFill/>
                </a:ln>
                <a:solidFill>
                  <a:srgbClr val="3F3F3F"/>
                </a:solidFill>
                <a:effectLst/>
                <a:uLnTx/>
                <a:uFillTx/>
                <a:latin typeface="Brix Sans Black"/>
                <a:ea typeface="+mn-ea"/>
                <a:cs typeface="+mn-cs"/>
              </a:rPr>
              <a:t>Hot.						                                           1-4</a:t>
            </a:r>
            <a:endParaRPr kumimoji="0" lang="sv-SE" sz="1600" b="0" i="0" u="none" strike="noStrike" kern="1200" cap="none" spc="-70" normalizeH="0" baseline="0" noProof="0" dirty="0">
              <a:ln>
                <a:noFill/>
              </a:ln>
              <a:solidFill>
                <a:srgbClr val="3F3F3F"/>
              </a:solidFill>
              <a:effectLst/>
              <a:uLnTx/>
              <a:uFillTx/>
              <a:latin typeface="Brix Slab Light"/>
              <a:ea typeface="+mn-ea"/>
              <a:cs typeface="+mn-cs"/>
            </a:endParaRPr>
          </a:p>
        </p:txBody>
      </p:sp>
    </p:spTree>
    <p:extLst>
      <p:ext uri="{BB962C8B-B14F-4D97-AF65-F5344CB8AC3E}">
        <p14:creationId xmlns:p14="http://schemas.microsoft.com/office/powerpoint/2010/main" val="56472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D5D412-1D21-2162-B2CF-1290FA68DB7F}"/>
              </a:ext>
            </a:extLst>
          </p:cNvPr>
          <p:cNvSpPr>
            <a:spLocks noGrp="1"/>
          </p:cNvSpPr>
          <p:nvPr>
            <p:ph type="title"/>
          </p:nvPr>
        </p:nvSpPr>
        <p:spPr/>
        <p:txBody>
          <a:bodyPr/>
          <a:lstStyle/>
          <a:p>
            <a:r>
              <a:rPr lang="sv-SE" dirty="0"/>
              <a:t>Tack!</a:t>
            </a:r>
          </a:p>
        </p:txBody>
      </p:sp>
      <p:sp>
        <p:nvSpPr>
          <p:cNvPr id="3" name="Platshållare för text 2">
            <a:extLst>
              <a:ext uri="{FF2B5EF4-FFF2-40B4-BE49-F238E27FC236}">
                <a16:creationId xmlns:a16="http://schemas.microsoft.com/office/drawing/2014/main" id="{F15ABF47-0001-7057-A9D2-160E09E916ED}"/>
              </a:ext>
            </a:extLst>
          </p:cNvPr>
          <p:cNvSpPr>
            <a:spLocks noGrp="1"/>
          </p:cNvSpPr>
          <p:nvPr>
            <p:ph type="body" sz="quarter" idx="13"/>
          </p:nvPr>
        </p:nvSpPr>
        <p:spPr/>
        <p:txBody>
          <a:bodyPr/>
          <a:lstStyle/>
          <a:p>
            <a:r>
              <a:rPr lang="sv-SE" dirty="0"/>
              <a:t>Följ arbetet på </a:t>
            </a:r>
            <a:r>
              <a:rPr lang="sv-SE" b="1" dirty="0">
                <a:latin typeface="Brix Slab Black" panose="02000000000000000000" pitchFamily="2" charset="77"/>
              </a:rPr>
              <a:t>golf.se/strategi</a:t>
            </a:r>
          </a:p>
        </p:txBody>
      </p:sp>
    </p:spTree>
    <p:extLst>
      <p:ext uri="{BB962C8B-B14F-4D97-AF65-F5344CB8AC3E}">
        <p14:creationId xmlns:p14="http://schemas.microsoft.com/office/powerpoint/2010/main" val="349727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851B68-9DB0-40C4-AA20-B521E44AD891}"/>
              </a:ext>
            </a:extLst>
          </p:cNvPr>
          <p:cNvSpPr>
            <a:spLocks noGrp="1"/>
          </p:cNvSpPr>
          <p:nvPr>
            <p:ph type="title"/>
          </p:nvPr>
        </p:nvSpPr>
        <p:spPr/>
        <p:txBody>
          <a:bodyPr/>
          <a:lstStyle/>
          <a:p>
            <a:r>
              <a:rPr lang="sv-SE" dirty="0"/>
              <a:t>Din roll i golfens demokrati.</a:t>
            </a:r>
          </a:p>
        </p:txBody>
      </p:sp>
      <p:sp>
        <p:nvSpPr>
          <p:cNvPr id="5" name="Platshållare för innehåll 4">
            <a:extLst>
              <a:ext uri="{FF2B5EF4-FFF2-40B4-BE49-F238E27FC236}">
                <a16:creationId xmlns:a16="http://schemas.microsoft.com/office/drawing/2014/main" id="{95669262-CB20-404F-92BE-63F28FF1BA7A}"/>
              </a:ext>
            </a:extLst>
          </p:cNvPr>
          <p:cNvSpPr>
            <a:spLocks noGrp="1"/>
          </p:cNvSpPr>
          <p:nvPr>
            <p:ph idx="4294967295"/>
          </p:nvPr>
        </p:nvSpPr>
        <p:spPr>
          <a:xfrm>
            <a:off x="630559" y="1881188"/>
            <a:ext cx="10937553" cy="4568063"/>
          </a:xfrm>
        </p:spPr>
        <p:txBody>
          <a:bodyPr>
            <a:normAutofit/>
          </a:bodyPr>
          <a:lstStyle/>
          <a:p>
            <a:r>
              <a:rPr lang="sv-SE" sz="3400" dirty="0">
                <a:solidFill>
                  <a:schemeClr val="bg1"/>
                </a:solidFill>
              </a:rPr>
              <a:t>Du är en del av det som kallas demokratiprocessen.</a:t>
            </a:r>
          </a:p>
          <a:p>
            <a:r>
              <a:rPr lang="sv-SE" sz="3400" dirty="0">
                <a:solidFill>
                  <a:schemeClr val="bg1"/>
                </a:solidFill>
              </a:rPr>
              <a:t>Förbundets uppdrag och strategi styrs av klubb och distrikt.</a:t>
            </a:r>
          </a:p>
          <a:p>
            <a:r>
              <a:rPr lang="sv-SE" sz="3400" dirty="0">
                <a:solidFill>
                  <a:schemeClr val="bg1"/>
                </a:solidFill>
              </a:rPr>
              <a:t>Som medlem i förbundet kommer rättigheter och skyldigheter</a:t>
            </a:r>
            <a:r>
              <a:rPr lang="sv-SE" dirty="0">
                <a:solidFill>
                  <a:schemeClr val="bg1"/>
                </a:solidFill>
              </a:rPr>
              <a:t>.</a:t>
            </a:r>
            <a:endParaRPr lang="sv-SE" dirty="0"/>
          </a:p>
        </p:txBody>
      </p:sp>
    </p:spTree>
    <p:extLst>
      <p:ext uri="{BB962C8B-B14F-4D97-AF65-F5344CB8AC3E}">
        <p14:creationId xmlns:p14="http://schemas.microsoft.com/office/powerpoint/2010/main" val="126454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84B7CA-8102-4E1B-9F3F-9AEA6B6521B8}"/>
              </a:ext>
            </a:extLst>
          </p:cNvPr>
          <p:cNvSpPr>
            <a:spLocks noGrp="1"/>
          </p:cNvSpPr>
          <p:nvPr>
            <p:ph type="title"/>
          </p:nvPr>
        </p:nvSpPr>
        <p:spPr>
          <a:xfrm>
            <a:off x="630558" y="530684"/>
            <a:ext cx="10012042" cy="1440000"/>
          </a:xfrm>
        </p:spPr>
        <p:txBody>
          <a:bodyPr/>
          <a:lstStyle/>
          <a:p>
            <a:r>
              <a:rPr lang="sv-SE" dirty="0"/>
              <a:t>De tre byggstenarna i</a:t>
            </a:r>
            <a:br>
              <a:rPr lang="sv-SE" dirty="0"/>
            </a:br>
            <a:r>
              <a:rPr lang="sv-SE" dirty="0"/>
              <a:t>Svenska Golfförbundets strategi.</a:t>
            </a:r>
          </a:p>
        </p:txBody>
      </p:sp>
      <p:sp>
        <p:nvSpPr>
          <p:cNvPr id="8" name="Folded Corner 7">
            <a:extLst>
              <a:ext uri="{FF2B5EF4-FFF2-40B4-BE49-F238E27FC236}">
                <a16:creationId xmlns:a16="http://schemas.microsoft.com/office/drawing/2014/main" id="{182312C3-CC74-83C5-D906-E44824499B85}"/>
              </a:ext>
            </a:extLst>
          </p:cNvPr>
          <p:cNvSpPr/>
          <p:nvPr/>
        </p:nvSpPr>
        <p:spPr>
          <a:xfrm>
            <a:off x="1598120" y="2718569"/>
            <a:ext cx="2272130" cy="2964466"/>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sv-SE">
                <a:latin typeface="+mj-lt"/>
              </a:rPr>
            </a:br>
            <a:r>
              <a:rPr lang="sv-SE">
                <a:latin typeface="+mj-lt"/>
              </a:rPr>
              <a:t>Fundament</a:t>
            </a:r>
          </a:p>
          <a:p>
            <a:pPr algn="ctr"/>
            <a:br>
              <a:rPr lang="sv-SE" sz="1600">
                <a:latin typeface="Brix Sans ExtraLight" panose="02000000000000000000" pitchFamily="2" charset="77"/>
              </a:rPr>
            </a:br>
            <a:r>
              <a:rPr lang="sv-SE" sz="1600">
                <a:latin typeface="Brix Sans ExtraLight" panose="02000000000000000000" pitchFamily="2" charset="77"/>
              </a:rPr>
              <a:t>Vision</a:t>
            </a:r>
          </a:p>
          <a:p>
            <a:pPr algn="ctr"/>
            <a:r>
              <a:rPr lang="sv-SE" sz="1600">
                <a:latin typeface="Brix Sans ExtraLight" panose="02000000000000000000" pitchFamily="2" charset="77"/>
              </a:rPr>
              <a:t>Verksamhetsidé</a:t>
            </a:r>
          </a:p>
          <a:p>
            <a:pPr algn="ctr"/>
            <a:r>
              <a:rPr lang="sv-SE" sz="1600">
                <a:latin typeface="Brix Sans ExtraLight" panose="02000000000000000000" pitchFamily="2" charset="77"/>
              </a:rPr>
              <a:t>Kärnvärden</a:t>
            </a:r>
          </a:p>
        </p:txBody>
      </p:sp>
      <p:sp>
        <p:nvSpPr>
          <p:cNvPr id="10" name="Folded Corner 9">
            <a:extLst>
              <a:ext uri="{FF2B5EF4-FFF2-40B4-BE49-F238E27FC236}">
                <a16:creationId xmlns:a16="http://schemas.microsoft.com/office/drawing/2014/main" id="{8C52A777-0D3A-EE7C-033E-70F5A11D5291}"/>
              </a:ext>
            </a:extLst>
          </p:cNvPr>
          <p:cNvSpPr/>
          <p:nvPr/>
        </p:nvSpPr>
        <p:spPr>
          <a:xfrm>
            <a:off x="4791433" y="2718569"/>
            <a:ext cx="2272129" cy="2964471"/>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sv-SE">
                <a:latin typeface="+mj-lt"/>
              </a:rPr>
            </a:br>
            <a:r>
              <a:rPr lang="sv-SE">
                <a:latin typeface="+mj-lt"/>
              </a:rPr>
              <a:t>SGF:s strategi</a:t>
            </a:r>
          </a:p>
          <a:p>
            <a:pPr algn="ctr"/>
            <a:br>
              <a:rPr lang="sv-SE" sz="1600">
                <a:latin typeface="Brix Sans ExtraLight" panose="02000000000000000000" pitchFamily="2" charset="77"/>
              </a:rPr>
            </a:br>
            <a:r>
              <a:rPr lang="sv-SE" sz="1600">
                <a:latin typeface="Brix Sans ExtraLight" panose="02000000000000000000" pitchFamily="2" charset="77"/>
              </a:rPr>
              <a:t>Ett uppdrag som gör nytta på klubb </a:t>
            </a:r>
            <a:br>
              <a:rPr lang="sv-SE" sz="1600">
                <a:latin typeface="Brix Sans ExtraLight" panose="02000000000000000000" pitchFamily="2" charset="77"/>
              </a:rPr>
            </a:br>
            <a:r>
              <a:rPr lang="sv-SE" sz="1600">
                <a:latin typeface="Brix Sans ExtraLight" panose="02000000000000000000" pitchFamily="2" charset="77"/>
              </a:rPr>
              <a:t>och bidrar till framgångar.</a:t>
            </a:r>
            <a:br>
              <a:rPr lang="sv-SE" sz="1600">
                <a:latin typeface="Brix Sans ExtraLight" panose="02000000000000000000" pitchFamily="2" charset="77"/>
              </a:rPr>
            </a:br>
            <a:endParaRPr lang="sv-SE" sz="1600">
              <a:latin typeface="Brix Sans ExtraLight" panose="02000000000000000000" pitchFamily="2" charset="77"/>
            </a:endParaRPr>
          </a:p>
          <a:p>
            <a:pPr algn="ctr"/>
            <a:r>
              <a:rPr lang="sv-SE" sz="1600">
                <a:latin typeface="Brix Sans ExtraLight" panose="02000000000000000000" pitchFamily="2" charset="77"/>
              </a:rPr>
              <a:t>Ett uppdrag som gör GDF och GK delaktigt.</a:t>
            </a:r>
          </a:p>
        </p:txBody>
      </p:sp>
      <p:sp>
        <p:nvSpPr>
          <p:cNvPr id="11" name="Folded Corner 10">
            <a:extLst>
              <a:ext uri="{FF2B5EF4-FFF2-40B4-BE49-F238E27FC236}">
                <a16:creationId xmlns:a16="http://schemas.microsoft.com/office/drawing/2014/main" id="{EE2089F4-7598-EAB3-917D-29312F3E0CD4}"/>
              </a:ext>
            </a:extLst>
          </p:cNvPr>
          <p:cNvSpPr/>
          <p:nvPr/>
        </p:nvSpPr>
        <p:spPr>
          <a:xfrm>
            <a:off x="7984745" y="2718569"/>
            <a:ext cx="2272128" cy="2964466"/>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sv-SE">
                <a:latin typeface="+mj-lt"/>
              </a:rPr>
            </a:br>
            <a:r>
              <a:rPr lang="sv-SE">
                <a:latin typeface="+mj-lt"/>
              </a:rPr>
              <a:t>3-4 prioriteringar</a:t>
            </a:r>
          </a:p>
          <a:p>
            <a:pPr algn="ctr"/>
            <a:br>
              <a:rPr lang="sv-SE" sz="1600">
                <a:latin typeface="Brix Sans ExtraLight" panose="02000000000000000000" pitchFamily="2" charset="77"/>
              </a:rPr>
            </a:br>
            <a:r>
              <a:rPr lang="sv-SE" sz="1600">
                <a:latin typeface="Brix Sans ExtraLight" panose="02000000000000000000" pitchFamily="2" charset="77"/>
              </a:rPr>
              <a:t>Gemensamt arbete i Golfsverige för att nå visionen.</a:t>
            </a:r>
          </a:p>
        </p:txBody>
      </p:sp>
      <p:cxnSp>
        <p:nvCxnSpPr>
          <p:cNvPr id="16" name="Straight Arrow Connector 15">
            <a:extLst>
              <a:ext uri="{FF2B5EF4-FFF2-40B4-BE49-F238E27FC236}">
                <a16:creationId xmlns:a16="http://schemas.microsoft.com/office/drawing/2014/main" id="{589F61DA-C466-5A98-18C7-BF80213BA994}"/>
              </a:ext>
            </a:extLst>
          </p:cNvPr>
          <p:cNvCxnSpPr>
            <a:cxnSpLocks/>
          </p:cNvCxnSpPr>
          <p:nvPr/>
        </p:nvCxnSpPr>
        <p:spPr>
          <a:xfrm>
            <a:off x="7063562" y="4093714"/>
            <a:ext cx="765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black and white text&#10;&#10;Description automatically generated">
            <a:extLst>
              <a:ext uri="{FF2B5EF4-FFF2-40B4-BE49-F238E27FC236}">
                <a16:creationId xmlns:a16="http://schemas.microsoft.com/office/drawing/2014/main" id="{787DFDA6-E71C-851A-B6E3-D19707065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8930" y="162384"/>
            <a:ext cx="1270000" cy="368300"/>
          </a:xfrm>
          <a:prstGeom prst="rect">
            <a:avLst/>
          </a:prstGeom>
        </p:spPr>
      </p:pic>
      <p:cxnSp>
        <p:nvCxnSpPr>
          <p:cNvPr id="4" name="Straight Arrow Connector 3">
            <a:extLst>
              <a:ext uri="{FF2B5EF4-FFF2-40B4-BE49-F238E27FC236}">
                <a16:creationId xmlns:a16="http://schemas.microsoft.com/office/drawing/2014/main" id="{1843ED68-7BD6-AA41-A24E-F6D438E18464}"/>
              </a:ext>
            </a:extLst>
          </p:cNvPr>
          <p:cNvCxnSpPr>
            <a:cxnSpLocks/>
          </p:cNvCxnSpPr>
          <p:nvPr/>
        </p:nvCxnSpPr>
        <p:spPr>
          <a:xfrm>
            <a:off x="3860418" y="4072628"/>
            <a:ext cx="765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05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7C8162-4C6E-738A-6632-17B2F2DE2ED0}"/>
              </a:ext>
            </a:extLst>
          </p:cNvPr>
          <p:cNvSpPr/>
          <p:nvPr/>
        </p:nvSpPr>
        <p:spPr>
          <a:xfrm>
            <a:off x="404034" y="2262490"/>
            <a:ext cx="3806455" cy="4028908"/>
          </a:xfrm>
          <a:prstGeom prst="rect">
            <a:avLst/>
          </a:prstGeom>
          <a:solidFill>
            <a:srgbClr val="FFA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C84B7CA-8102-4E1B-9F3F-9AEA6B6521B8}"/>
              </a:ext>
            </a:extLst>
          </p:cNvPr>
          <p:cNvSpPr>
            <a:spLocks noGrp="1"/>
          </p:cNvSpPr>
          <p:nvPr>
            <p:ph type="title"/>
          </p:nvPr>
        </p:nvSpPr>
        <p:spPr>
          <a:xfrm>
            <a:off x="567057" y="699070"/>
            <a:ext cx="10012042" cy="1440000"/>
          </a:xfrm>
        </p:spPr>
        <p:txBody>
          <a:bodyPr/>
          <a:lstStyle/>
          <a:p>
            <a:r>
              <a:rPr lang="sv-SE" dirty="0"/>
              <a:t>Mot förbundsmötet 2025.</a:t>
            </a:r>
          </a:p>
        </p:txBody>
      </p:sp>
      <p:sp>
        <p:nvSpPr>
          <p:cNvPr id="8" name="Folded Corner 7">
            <a:extLst>
              <a:ext uri="{FF2B5EF4-FFF2-40B4-BE49-F238E27FC236}">
                <a16:creationId xmlns:a16="http://schemas.microsoft.com/office/drawing/2014/main" id="{182312C3-CC74-83C5-D906-E44824499B85}"/>
              </a:ext>
            </a:extLst>
          </p:cNvPr>
          <p:cNvSpPr/>
          <p:nvPr/>
        </p:nvSpPr>
        <p:spPr>
          <a:xfrm>
            <a:off x="1039262" y="2966521"/>
            <a:ext cx="2554548" cy="620054"/>
          </a:xfrm>
          <a:prstGeom prst="foldedCorne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latin typeface="Brix Sans ExtraLight" panose="02000000000000000000" pitchFamily="2" charset="77"/>
              </a:rPr>
              <a:t>Djupintervjuer</a:t>
            </a:r>
            <a:endParaRPr lang="sv-SE" sz="1200">
              <a:latin typeface="Brix Sans ExtraLight" panose="02000000000000000000" pitchFamily="2" charset="77"/>
            </a:endParaRPr>
          </a:p>
        </p:txBody>
      </p:sp>
      <p:sp>
        <p:nvSpPr>
          <p:cNvPr id="3" name="Folded Corner 2">
            <a:extLst>
              <a:ext uri="{FF2B5EF4-FFF2-40B4-BE49-F238E27FC236}">
                <a16:creationId xmlns:a16="http://schemas.microsoft.com/office/drawing/2014/main" id="{FA11FDD3-5F72-DADC-2D57-4AD8C11905CC}"/>
              </a:ext>
            </a:extLst>
          </p:cNvPr>
          <p:cNvSpPr/>
          <p:nvPr/>
        </p:nvSpPr>
        <p:spPr>
          <a:xfrm>
            <a:off x="1039262" y="3783557"/>
            <a:ext cx="2554548" cy="620054"/>
          </a:xfrm>
          <a:prstGeom prst="foldedCorne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latin typeface="Brix Sans ExtraLight" panose="02000000000000000000" pitchFamily="2" charset="77"/>
              </a:rPr>
              <a:t>SWOT-analyser</a:t>
            </a:r>
            <a:endParaRPr lang="sv-SE" sz="1200">
              <a:latin typeface="Brix Sans ExtraLight" panose="02000000000000000000" pitchFamily="2" charset="77"/>
            </a:endParaRPr>
          </a:p>
        </p:txBody>
      </p:sp>
      <p:sp>
        <p:nvSpPr>
          <p:cNvPr id="4" name="Folded Corner 3">
            <a:extLst>
              <a:ext uri="{FF2B5EF4-FFF2-40B4-BE49-F238E27FC236}">
                <a16:creationId xmlns:a16="http://schemas.microsoft.com/office/drawing/2014/main" id="{6CC37002-7F21-2B72-C5C4-CC63A9110A02}"/>
              </a:ext>
            </a:extLst>
          </p:cNvPr>
          <p:cNvSpPr/>
          <p:nvPr/>
        </p:nvSpPr>
        <p:spPr>
          <a:xfrm>
            <a:off x="1039262" y="4600593"/>
            <a:ext cx="2554548" cy="620054"/>
          </a:xfrm>
          <a:prstGeom prst="foldedCorne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latin typeface="Brix Sans ExtraLight" panose="02000000000000000000" pitchFamily="2" charset="77"/>
              </a:rPr>
              <a:t>Omvärldsanalyser</a:t>
            </a:r>
            <a:endParaRPr lang="sv-SE" sz="1200">
              <a:latin typeface="Brix Sans ExtraLight" panose="02000000000000000000" pitchFamily="2" charset="77"/>
            </a:endParaRPr>
          </a:p>
        </p:txBody>
      </p:sp>
      <p:sp>
        <p:nvSpPr>
          <p:cNvPr id="7" name="Rectangle 6">
            <a:extLst>
              <a:ext uri="{FF2B5EF4-FFF2-40B4-BE49-F238E27FC236}">
                <a16:creationId xmlns:a16="http://schemas.microsoft.com/office/drawing/2014/main" id="{5AA0B3F4-8623-B52D-97D3-7D50EE9B0C36}"/>
              </a:ext>
            </a:extLst>
          </p:cNvPr>
          <p:cNvSpPr/>
          <p:nvPr/>
        </p:nvSpPr>
        <p:spPr>
          <a:xfrm>
            <a:off x="4210489" y="2261658"/>
            <a:ext cx="3806455" cy="4029740"/>
          </a:xfrm>
          <a:prstGeom prst="rect">
            <a:avLst/>
          </a:prstGeom>
          <a:solidFill>
            <a:srgbClr val="FFD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a:extLst>
              <a:ext uri="{FF2B5EF4-FFF2-40B4-BE49-F238E27FC236}">
                <a16:creationId xmlns:a16="http://schemas.microsoft.com/office/drawing/2014/main" id="{389AA4FF-3243-7FCF-60FA-212293A246D1}"/>
              </a:ext>
            </a:extLst>
          </p:cNvPr>
          <p:cNvSpPr/>
          <p:nvPr/>
        </p:nvSpPr>
        <p:spPr>
          <a:xfrm>
            <a:off x="8016944" y="2262490"/>
            <a:ext cx="3806455" cy="4028908"/>
          </a:xfrm>
          <a:prstGeom prst="rect">
            <a:avLst/>
          </a:prstGeom>
          <a:solidFill>
            <a:srgbClr val="BAD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Box 11">
            <a:extLst>
              <a:ext uri="{FF2B5EF4-FFF2-40B4-BE49-F238E27FC236}">
                <a16:creationId xmlns:a16="http://schemas.microsoft.com/office/drawing/2014/main" id="{193D55D6-1ACF-D5E8-C285-E9E38BC723A7}"/>
              </a:ext>
            </a:extLst>
          </p:cNvPr>
          <p:cNvSpPr txBox="1"/>
          <p:nvPr/>
        </p:nvSpPr>
        <p:spPr>
          <a:xfrm>
            <a:off x="627316" y="2336052"/>
            <a:ext cx="3359889" cy="369332"/>
          </a:xfrm>
          <a:prstGeom prst="rect">
            <a:avLst/>
          </a:prstGeom>
          <a:noFill/>
        </p:spPr>
        <p:txBody>
          <a:bodyPr wrap="square" rtlCol="0">
            <a:spAutoFit/>
          </a:bodyPr>
          <a:lstStyle/>
          <a:p>
            <a:pPr algn="ctr"/>
            <a:r>
              <a:rPr lang="sv-SE">
                <a:latin typeface="+mj-lt"/>
              </a:rPr>
              <a:t>2023: Inventering</a:t>
            </a:r>
          </a:p>
        </p:txBody>
      </p:sp>
      <p:sp>
        <p:nvSpPr>
          <p:cNvPr id="13" name="TextBox 12">
            <a:extLst>
              <a:ext uri="{FF2B5EF4-FFF2-40B4-BE49-F238E27FC236}">
                <a16:creationId xmlns:a16="http://schemas.microsoft.com/office/drawing/2014/main" id="{DCB6E468-D3E6-FEDB-D3DA-C2DC6D5F13CE}"/>
              </a:ext>
            </a:extLst>
          </p:cNvPr>
          <p:cNvSpPr txBox="1"/>
          <p:nvPr/>
        </p:nvSpPr>
        <p:spPr>
          <a:xfrm>
            <a:off x="4416055" y="2336052"/>
            <a:ext cx="3359889" cy="369332"/>
          </a:xfrm>
          <a:prstGeom prst="rect">
            <a:avLst/>
          </a:prstGeom>
          <a:noFill/>
        </p:spPr>
        <p:txBody>
          <a:bodyPr wrap="square" rtlCol="0">
            <a:spAutoFit/>
          </a:bodyPr>
          <a:lstStyle/>
          <a:p>
            <a:pPr algn="ctr"/>
            <a:r>
              <a:rPr lang="sv-SE" dirty="0">
                <a:latin typeface="+mj-lt"/>
              </a:rPr>
              <a:t>2024: Prioriteringar</a:t>
            </a:r>
          </a:p>
        </p:txBody>
      </p:sp>
      <p:sp>
        <p:nvSpPr>
          <p:cNvPr id="15" name="TextBox 14">
            <a:extLst>
              <a:ext uri="{FF2B5EF4-FFF2-40B4-BE49-F238E27FC236}">
                <a16:creationId xmlns:a16="http://schemas.microsoft.com/office/drawing/2014/main" id="{BD05AD33-73A9-F033-2CA8-D5A271DD613C}"/>
              </a:ext>
            </a:extLst>
          </p:cNvPr>
          <p:cNvSpPr txBox="1"/>
          <p:nvPr/>
        </p:nvSpPr>
        <p:spPr>
          <a:xfrm>
            <a:off x="8204795" y="2336052"/>
            <a:ext cx="3359889" cy="369332"/>
          </a:xfrm>
          <a:prstGeom prst="rect">
            <a:avLst/>
          </a:prstGeom>
          <a:noFill/>
        </p:spPr>
        <p:txBody>
          <a:bodyPr wrap="square" rtlCol="0">
            <a:spAutoFit/>
          </a:bodyPr>
          <a:lstStyle/>
          <a:p>
            <a:pPr algn="ctr"/>
            <a:r>
              <a:rPr lang="sv-SE">
                <a:latin typeface="+mj-lt"/>
              </a:rPr>
              <a:t>2025:  Beslut på FM 2025</a:t>
            </a:r>
          </a:p>
        </p:txBody>
      </p:sp>
      <p:sp>
        <p:nvSpPr>
          <p:cNvPr id="19" name="Folded Corner 18">
            <a:extLst>
              <a:ext uri="{FF2B5EF4-FFF2-40B4-BE49-F238E27FC236}">
                <a16:creationId xmlns:a16="http://schemas.microsoft.com/office/drawing/2014/main" id="{A0C099BE-5878-4D4A-7650-8900F954DDE5}"/>
              </a:ext>
            </a:extLst>
          </p:cNvPr>
          <p:cNvSpPr/>
          <p:nvPr/>
        </p:nvSpPr>
        <p:spPr>
          <a:xfrm>
            <a:off x="1039262" y="5415634"/>
            <a:ext cx="2554548" cy="620054"/>
          </a:xfrm>
          <a:prstGeom prst="foldedCorne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bg1"/>
                </a:solidFill>
                <a:latin typeface="Brix Sans ExtraLight" panose="02000000000000000000" pitchFamily="2" charset="77"/>
              </a:rPr>
              <a:t>Dialog med klubb om hot och möjligheter</a:t>
            </a:r>
            <a:endParaRPr lang="sv-SE" sz="1200" b="1" dirty="0">
              <a:solidFill>
                <a:schemeClr val="bg1"/>
              </a:solidFill>
              <a:latin typeface="Brix Sans ExtraLight" panose="02000000000000000000" pitchFamily="2" charset="77"/>
            </a:endParaRPr>
          </a:p>
        </p:txBody>
      </p:sp>
      <p:pic>
        <p:nvPicPr>
          <p:cNvPr id="21" name="Picture 20" descr="A black and white text&#10;&#10;Description automatically generated">
            <a:extLst>
              <a:ext uri="{FF2B5EF4-FFF2-40B4-BE49-F238E27FC236}">
                <a16:creationId xmlns:a16="http://schemas.microsoft.com/office/drawing/2014/main" id="{C69F29B3-8ADA-5BA1-749A-B27083FAE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8930" y="162384"/>
            <a:ext cx="1270000" cy="368300"/>
          </a:xfrm>
          <a:prstGeom prst="rect">
            <a:avLst/>
          </a:prstGeom>
        </p:spPr>
      </p:pic>
      <p:sp>
        <p:nvSpPr>
          <p:cNvPr id="10" name="Folded Corner 9">
            <a:extLst>
              <a:ext uri="{FF2B5EF4-FFF2-40B4-BE49-F238E27FC236}">
                <a16:creationId xmlns:a16="http://schemas.microsoft.com/office/drawing/2014/main" id="{E491E07E-A703-5E14-390E-17EE9ED2E2ED}"/>
              </a:ext>
            </a:extLst>
          </p:cNvPr>
          <p:cNvSpPr/>
          <p:nvPr/>
        </p:nvSpPr>
        <p:spPr>
          <a:xfrm>
            <a:off x="8880609" y="2966521"/>
            <a:ext cx="2272129" cy="2964471"/>
          </a:xfrm>
          <a:prstGeom prst="foldedCorne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sv-SE">
                <a:latin typeface="+mj-lt"/>
              </a:rPr>
            </a:br>
            <a:r>
              <a:rPr lang="sv-SE">
                <a:latin typeface="+mj-lt"/>
              </a:rPr>
              <a:t>SGF:s strategi</a:t>
            </a:r>
          </a:p>
          <a:p>
            <a:pPr algn="ctr"/>
            <a:br>
              <a:rPr lang="sv-SE" sz="1600">
                <a:latin typeface="Brix Sans ExtraLight" panose="02000000000000000000" pitchFamily="2" charset="77"/>
              </a:rPr>
            </a:br>
            <a:r>
              <a:rPr lang="sv-SE" sz="1600">
                <a:latin typeface="Brix Sans ExtraLight" panose="02000000000000000000" pitchFamily="2" charset="77"/>
              </a:rPr>
              <a:t>Ett uppdrag som gör nytta på klubb och</a:t>
            </a:r>
            <a:br>
              <a:rPr lang="sv-SE" sz="1600">
                <a:latin typeface="Brix Sans ExtraLight" panose="02000000000000000000" pitchFamily="2" charset="77"/>
              </a:rPr>
            </a:br>
            <a:r>
              <a:rPr lang="sv-SE" sz="1600">
                <a:latin typeface="Brix Sans ExtraLight" panose="02000000000000000000" pitchFamily="2" charset="77"/>
              </a:rPr>
              <a:t>bidrar till framgångar.</a:t>
            </a:r>
            <a:br>
              <a:rPr lang="sv-SE" sz="1600">
                <a:latin typeface="Brix Sans ExtraLight" panose="02000000000000000000" pitchFamily="2" charset="77"/>
              </a:rPr>
            </a:br>
            <a:endParaRPr lang="sv-SE" sz="1600">
              <a:latin typeface="Brix Sans ExtraLight" panose="02000000000000000000" pitchFamily="2" charset="77"/>
            </a:endParaRPr>
          </a:p>
          <a:p>
            <a:pPr algn="ctr"/>
            <a:r>
              <a:rPr lang="sv-SE" sz="1600">
                <a:latin typeface="Brix Sans ExtraLight" panose="02000000000000000000" pitchFamily="2" charset="77"/>
              </a:rPr>
              <a:t>Ett uppdrag som gör GDF och GK delaktigt.</a:t>
            </a:r>
          </a:p>
        </p:txBody>
      </p:sp>
      <p:pic>
        <p:nvPicPr>
          <p:cNvPr id="11" name="Bild 6">
            <a:extLst>
              <a:ext uri="{FF2B5EF4-FFF2-40B4-BE49-F238E27FC236}">
                <a16:creationId xmlns:a16="http://schemas.microsoft.com/office/drawing/2014/main" id="{44834CE0-8CA9-AAAD-6473-A033C6C350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33568">
            <a:off x="4317575" y="3358986"/>
            <a:ext cx="3795222" cy="2807171"/>
          </a:xfrm>
          <a:prstGeom prst="rect">
            <a:avLst/>
          </a:prstGeom>
        </p:spPr>
      </p:pic>
      <p:sp>
        <p:nvSpPr>
          <p:cNvPr id="14" name="Rectangle 13">
            <a:extLst>
              <a:ext uri="{FF2B5EF4-FFF2-40B4-BE49-F238E27FC236}">
                <a16:creationId xmlns:a16="http://schemas.microsoft.com/office/drawing/2014/main" id="{6F3A7D7E-FBE4-CC72-3684-AFBDBC684E6A}"/>
              </a:ext>
            </a:extLst>
          </p:cNvPr>
          <p:cNvSpPr/>
          <p:nvPr/>
        </p:nvSpPr>
        <p:spPr>
          <a:xfrm>
            <a:off x="4057227" y="6302031"/>
            <a:ext cx="3959717" cy="1449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3" name="Group 22">
            <a:extLst>
              <a:ext uri="{FF2B5EF4-FFF2-40B4-BE49-F238E27FC236}">
                <a16:creationId xmlns:a16="http://schemas.microsoft.com/office/drawing/2014/main" id="{B73CB373-597A-AE6C-EE58-6C3F254E4F6A}"/>
              </a:ext>
            </a:extLst>
          </p:cNvPr>
          <p:cNvGrpSpPr/>
          <p:nvPr/>
        </p:nvGrpSpPr>
        <p:grpSpPr>
          <a:xfrm>
            <a:off x="1039262" y="5883965"/>
            <a:ext cx="8565914" cy="823561"/>
            <a:chOff x="1039262" y="5883965"/>
            <a:chExt cx="8565914" cy="823561"/>
          </a:xfrm>
        </p:grpSpPr>
        <p:sp>
          <p:nvSpPr>
            <p:cNvPr id="5" name="Folded Corner 4">
              <a:extLst>
                <a:ext uri="{FF2B5EF4-FFF2-40B4-BE49-F238E27FC236}">
                  <a16:creationId xmlns:a16="http://schemas.microsoft.com/office/drawing/2014/main" id="{2B529C55-D3DC-EA8E-A230-41D8EBF882C8}"/>
                </a:ext>
              </a:extLst>
            </p:cNvPr>
            <p:cNvSpPr/>
            <p:nvPr/>
          </p:nvSpPr>
          <p:spPr>
            <a:xfrm>
              <a:off x="1039262" y="6364960"/>
              <a:ext cx="2554548" cy="342566"/>
            </a:xfrm>
            <a:prstGeom prst="foldedCorne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b="1" dirty="0">
                  <a:solidFill>
                    <a:schemeClr val="bg1"/>
                  </a:solidFill>
                  <a:latin typeface="Brix Sans ExtraLight" panose="02000000000000000000" pitchFamily="2" charset="77"/>
                </a:rPr>
                <a:t>Elitspår</a:t>
              </a:r>
            </a:p>
          </p:txBody>
        </p:sp>
        <p:sp>
          <p:nvSpPr>
            <p:cNvPr id="22" name="Freeform 21">
              <a:extLst>
                <a:ext uri="{FF2B5EF4-FFF2-40B4-BE49-F238E27FC236}">
                  <a16:creationId xmlns:a16="http://schemas.microsoft.com/office/drawing/2014/main" id="{97EB507F-F06C-56AC-F7D5-57721D33719E}"/>
                </a:ext>
              </a:extLst>
            </p:cNvPr>
            <p:cNvSpPr/>
            <p:nvPr/>
          </p:nvSpPr>
          <p:spPr>
            <a:xfrm>
              <a:off x="3538330" y="5883965"/>
              <a:ext cx="6066846" cy="759703"/>
            </a:xfrm>
            <a:custGeom>
              <a:avLst/>
              <a:gdLst>
                <a:gd name="connsiteX0" fmla="*/ 0 w 6066846"/>
                <a:gd name="connsiteY0" fmla="*/ 675861 h 759703"/>
                <a:gd name="connsiteX1" fmla="*/ 5041127 w 6066846"/>
                <a:gd name="connsiteY1" fmla="*/ 699715 h 759703"/>
                <a:gd name="connsiteX2" fmla="*/ 6066846 w 6066846"/>
                <a:gd name="connsiteY2" fmla="*/ 0 h 759703"/>
              </a:gdLst>
              <a:ahLst/>
              <a:cxnLst>
                <a:cxn ang="0">
                  <a:pos x="connsiteX0" y="connsiteY0"/>
                </a:cxn>
                <a:cxn ang="0">
                  <a:pos x="connsiteX1" y="connsiteY1"/>
                </a:cxn>
                <a:cxn ang="0">
                  <a:pos x="connsiteX2" y="connsiteY2"/>
                </a:cxn>
              </a:cxnLst>
              <a:rect l="l" t="t" r="r" b="b"/>
              <a:pathLst>
                <a:path w="6066846" h="759703">
                  <a:moveTo>
                    <a:pt x="0" y="675861"/>
                  </a:moveTo>
                  <a:cubicBezTo>
                    <a:pt x="2014993" y="744110"/>
                    <a:pt x="4029986" y="812359"/>
                    <a:pt x="5041127" y="699715"/>
                  </a:cubicBezTo>
                  <a:cubicBezTo>
                    <a:pt x="6052268" y="587071"/>
                    <a:pt x="6059557" y="293535"/>
                    <a:pt x="6066846" y="0"/>
                  </a:cubicBezTo>
                </a:path>
              </a:pathLst>
            </a:custGeom>
            <a:noFill/>
            <a:ln w="381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403722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7C007-F182-45EA-8A78-DCEEA614F6AF}"/>
              </a:ext>
            </a:extLst>
          </p:cNvPr>
          <p:cNvSpPr>
            <a:spLocks noGrp="1"/>
          </p:cNvSpPr>
          <p:nvPr>
            <p:ph type="title"/>
          </p:nvPr>
        </p:nvSpPr>
        <p:spPr>
          <a:xfrm>
            <a:off x="566949" y="804053"/>
            <a:ext cx="9512716" cy="1800000"/>
          </a:xfrm>
        </p:spPr>
        <p:txBody>
          <a:bodyPr/>
          <a:lstStyle/>
          <a:p>
            <a:r>
              <a:rPr lang="sv-SE" sz="7700" dirty="0"/>
              <a:t>En modell för hela Golfsverige.</a:t>
            </a:r>
          </a:p>
        </p:txBody>
      </p:sp>
      <p:sp>
        <p:nvSpPr>
          <p:cNvPr id="4" name="Folded Corner 3">
            <a:extLst>
              <a:ext uri="{FF2B5EF4-FFF2-40B4-BE49-F238E27FC236}">
                <a16:creationId xmlns:a16="http://schemas.microsoft.com/office/drawing/2014/main" id="{D241795C-2A3B-30F9-FEB5-5ACDC1CDD485}"/>
              </a:ext>
            </a:extLst>
          </p:cNvPr>
          <p:cNvSpPr/>
          <p:nvPr/>
        </p:nvSpPr>
        <p:spPr>
          <a:xfrm>
            <a:off x="849086" y="4826681"/>
            <a:ext cx="10083957" cy="1227266"/>
          </a:xfrm>
          <a:prstGeom prst="foldedCorner">
            <a:avLst/>
          </a:prstGeom>
          <a:solidFill>
            <a:srgbClr val="E9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tx1"/>
                </a:solidFill>
                <a:latin typeface="+mj-lt"/>
              </a:rPr>
              <a:t>Vision</a:t>
            </a:r>
          </a:p>
          <a:p>
            <a:pPr algn="ctr"/>
            <a:r>
              <a:rPr lang="sv-SE" sz="2000">
                <a:solidFill>
                  <a:schemeClr val="tx1"/>
                </a:solidFill>
                <a:latin typeface="+mj-lt"/>
              </a:rPr>
              <a:t>för 6 år framåt. </a:t>
            </a:r>
          </a:p>
        </p:txBody>
      </p:sp>
      <p:sp>
        <p:nvSpPr>
          <p:cNvPr id="10" name="Folded Corner 9">
            <a:extLst>
              <a:ext uri="{FF2B5EF4-FFF2-40B4-BE49-F238E27FC236}">
                <a16:creationId xmlns:a16="http://schemas.microsoft.com/office/drawing/2014/main" id="{162D9294-3A55-9720-545F-653E0C5ADEDA}"/>
              </a:ext>
            </a:extLst>
          </p:cNvPr>
          <p:cNvSpPr/>
          <p:nvPr/>
        </p:nvSpPr>
        <p:spPr>
          <a:xfrm>
            <a:off x="5592536" y="3429000"/>
            <a:ext cx="5340507" cy="1227266"/>
          </a:xfrm>
          <a:prstGeom prst="foldedCorner">
            <a:avLst/>
          </a:prstGeom>
          <a:solidFill>
            <a:srgbClr val="E9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tx1"/>
                </a:solidFill>
                <a:latin typeface="+mj-lt"/>
              </a:rPr>
              <a:t>Strategi</a:t>
            </a:r>
          </a:p>
          <a:p>
            <a:pPr algn="ctr"/>
            <a:r>
              <a:rPr lang="sv-SE" sz="2000">
                <a:solidFill>
                  <a:schemeClr val="tx1"/>
                </a:solidFill>
                <a:latin typeface="+mj-lt"/>
              </a:rPr>
              <a:t>för 3 år framåt. </a:t>
            </a:r>
          </a:p>
        </p:txBody>
      </p:sp>
      <p:sp>
        <p:nvSpPr>
          <p:cNvPr id="11" name="Folded Corner 10">
            <a:extLst>
              <a:ext uri="{FF2B5EF4-FFF2-40B4-BE49-F238E27FC236}">
                <a16:creationId xmlns:a16="http://schemas.microsoft.com/office/drawing/2014/main" id="{CCDC388D-CD82-5EA6-CBA5-AD717B3629CC}"/>
              </a:ext>
            </a:extLst>
          </p:cNvPr>
          <p:cNvSpPr/>
          <p:nvPr/>
        </p:nvSpPr>
        <p:spPr>
          <a:xfrm>
            <a:off x="8931729" y="2031319"/>
            <a:ext cx="2001314" cy="1227266"/>
          </a:xfrm>
          <a:prstGeom prst="foldedCorner">
            <a:avLst/>
          </a:prstGeom>
          <a:solidFill>
            <a:srgbClr val="E9F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tx1"/>
                </a:solidFill>
                <a:latin typeface="+mj-lt"/>
              </a:rPr>
              <a:t>Verksamhet</a:t>
            </a:r>
          </a:p>
          <a:p>
            <a:pPr algn="ctr"/>
            <a:r>
              <a:rPr lang="sv-SE" sz="2000">
                <a:solidFill>
                  <a:schemeClr val="tx1"/>
                </a:solidFill>
                <a:latin typeface="+mj-lt"/>
              </a:rPr>
              <a:t>för 1 år framåt. </a:t>
            </a:r>
          </a:p>
        </p:txBody>
      </p:sp>
    </p:spTree>
    <p:extLst>
      <p:ext uri="{BB962C8B-B14F-4D97-AF65-F5344CB8AC3E}">
        <p14:creationId xmlns:p14="http://schemas.microsoft.com/office/powerpoint/2010/main" val="371670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500"/>
                            </p:stCondLst>
                            <p:childTnLst>
                              <p:par>
                                <p:cTn id="14" presetID="47"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driving a lawn mower&#10;&#10;Description automatically generated">
            <a:extLst>
              <a:ext uri="{FF2B5EF4-FFF2-40B4-BE49-F238E27FC236}">
                <a16:creationId xmlns:a16="http://schemas.microsoft.com/office/drawing/2014/main" id="{12B1887F-BB1D-F052-5F5C-42D29BF82CF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p:blipFill>
        <p:spPr>
          <a:xfrm>
            <a:off x="-28574" y="-414343"/>
            <a:ext cx="15011396" cy="8443914"/>
          </a:xfrm>
          <a:noFill/>
        </p:spPr>
      </p:pic>
      <p:sp>
        <p:nvSpPr>
          <p:cNvPr id="6" name="Rubrik 5">
            <a:extLst>
              <a:ext uri="{FF2B5EF4-FFF2-40B4-BE49-F238E27FC236}">
                <a16:creationId xmlns:a16="http://schemas.microsoft.com/office/drawing/2014/main" id="{BE45AC2B-A7F7-4633-88C7-C8165F8EFA4C}"/>
              </a:ext>
            </a:extLst>
          </p:cNvPr>
          <p:cNvSpPr>
            <a:spLocks noGrp="1"/>
          </p:cNvSpPr>
          <p:nvPr>
            <p:ph type="title"/>
          </p:nvPr>
        </p:nvSpPr>
        <p:spPr bwMode="white">
          <a:xfrm>
            <a:off x="709828" y="2160582"/>
            <a:ext cx="6262476" cy="1800000"/>
          </a:xfrm>
        </p:spPr>
        <p:txBody>
          <a:bodyPr anchor="ctr">
            <a:noAutofit/>
          </a:bodyPr>
          <a:lstStyle/>
          <a:p>
            <a:r>
              <a:rPr lang="sv-SE" sz="7700" dirty="0"/>
              <a:t>Vi är många, </a:t>
            </a:r>
            <a:br>
              <a:rPr lang="sv-SE" sz="7700" dirty="0"/>
            </a:br>
            <a:r>
              <a:rPr lang="sv-SE" sz="7700" dirty="0"/>
              <a:t>men mår vi bra?</a:t>
            </a:r>
          </a:p>
        </p:txBody>
      </p:sp>
      <p:sp>
        <p:nvSpPr>
          <p:cNvPr id="12" name="Platshållare för text 5">
            <a:extLst>
              <a:ext uri="{FF2B5EF4-FFF2-40B4-BE49-F238E27FC236}">
                <a16:creationId xmlns:a16="http://schemas.microsoft.com/office/drawing/2014/main" id="{CF2D3D20-EFFF-51A1-F98F-7CF52B7774FC}"/>
              </a:ext>
            </a:extLst>
          </p:cNvPr>
          <p:cNvSpPr txBox="1">
            <a:spLocks/>
          </p:cNvSpPr>
          <p:nvPr/>
        </p:nvSpPr>
        <p:spPr bwMode="white">
          <a:xfrm>
            <a:off x="738404" y="4092346"/>
            <a:ext cx="8737600" cy="576000"/>
          </a:xfrm>
          <a:prstGeom prst="rect">
            <a:avLst/>
          </a:prstGeom>
          <a:noFill/>
          <a:ln>
            <a:noFill/>
          </a:ln>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000" kern="1200" spc="-70" baseline="0">
                <a:solidFill>
                  <a:schemeClr val="tx1"/>
                </a:solidFill>
                <a:latin typeface="+mn-lt"/>
                <a:ea typeface="+mn-ea"/>
                <a:cs typeface="+mn-cs"/>
              </a:defRPr>
            </a:lvl1pPr>
            <a:lvl2pPr marL="54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2pPr>
            <a:lvl3pPr marL="90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3pPr>
            <a:lvl4pPr marL="1080000" indent="-360000" algn="l" defTabSz="914400" rtl="0" eaLnBrk="1" latinLnBrk="0" hangingPunct="1">
              <a:lnSpc>
                <a:spcPct val="100000"/>
              </a:lnSpc>
              <a:spcBef>
                <a:spcPts val="0"/>
              </a:spcBef>
              <a:spcAft>
                <a:spcPts val="600"/>
              </a:spcAft>
              <a:buFont typeface="Brix Slab Light" panose="02000000000000000000" pitchFamily="50" charset="0"/>
              <a:buChar char="–"/>
              <a:defRPr sz="2800" kern="1200" spc="-70" baseline="0">
                <a:solidFill>
                  <a:schemeClr val="tx2"/>
                </a:solidFill>
                <a:latin typeface="+mn-lt"/>
                <a:ea typeface="+mn-ea"/>
                <a:cs typeface="+mn-cs"/>
              </a:defRPr>
            </a:lvl4pPr>
            <a:lvl5pPr marL="1440000" indent="-360000" algn="l" defTabSz="914400" rtl="0" eaLnBrk="1" latinLnBrk="0" hangingPunct="1">
              <a:lnSpc>
                <a:spcPct val="100000"/>
              </a:lnSpc>
              <a:spcBef>
                <a:spcPts val="0"/>
              </a:spcBef>
              <a:spcAft>
                <a:spcPts val="600"/>
              </a:spcAft>
              <a:buFont typeface="Arial" panose="020B0604020202020204" pitchFamily="34" charset="0"/>
              <a:buChar char="•"/>
              <a:defRPr sz="2800" kern="1200" spc="-70" baseline="0">
                <a:solidFill>
                  <a:schemeClr val="tx2"/>
                </a:solidFill>
                <a:latin typeface="+mn-lt"/>
                <a:ea typeface="+mn-ea"/>
                <a:cs typeface="+mn-cs"/>
              </a:defRPr>
            </a:lvl5pPr>
            <a:lvl6pPr marL="180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6pPr>
            <a:lvl7pPr marL="216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7pPr>
            <a:lvl8pPr marL="252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8pPr>
            <a:lvl9pPr marL="2880000" indent="-360000"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r>
              <a:rPr lang="sv-SE" sz="2600" dirty="0">
                <a:latin typeface="Brix Sans ExtraLight" panose="02000000000000000000" pitchFamily="2" charset="77"/>
              </a:rPr>
              <a:t>NULÄGET I GOLFSVERIGE.</a:t>
            </a:r>
          </a:p>
        </p:txBody>
      </p:sp>
    </p:spTree>
    <p:extLst>
      <p:ext uri="{BB962C8B-B14F-4D97-AF65-F5344CB8AC3E}">
        <p14:creationId xmlns:p14="http://schemas.microsoft.com/office/powerpoint/2010/main" val="81041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6747AFE-F680-8A82-A807-A11D9FB2D4EB}"/>
              </a:ext>
            </a:extLst>
          </p:cNvPr>
          <p:cNvGraphicFramePr>
            <a:graphicFrameLocks/>
          </p:cNvGraphicFramePr>
          <p:nvPr>
            <p:extLst>
              <p:ext uri="{D42A27DB-BD31-4B8C-83A1-F6EECF244321}">
                <p14:modId xmlns:p14="http://schemas.microsoft.com/office/powerpoint/2010/main" val="3157219044"/>
              </p:ext>
            </p:extLst>
          </p:nvPr>
        </p:nvGraphicFramePr>
        <p:xfrm>
          <a:off x="554037" y="539750"/>
          <a:ext cx="11083925" cy="5778500"/>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E937C007-F182-45EA-8A78-DCEEA614F6AF}"/>
              </a:ext>
            </a:extLst>
          </p:cNvPr>
          <p:cNvSpPr>
            <a:spLocks noGrp="1"/>
          </p:cNvSpPr>
          <p:nvPr>
            <p:ph type="title"/>
          </p:nvPr>
        </p:nvSpPr>
        <p:spPr>
          <a:xfrm>
            <a:off x="2141748" y="722929"/>
            <a:ext cx="12996652" cy="1461471"/>
          </a:xfrm>
        </p:spPr>
        <p:txBody>
          <a:bodyPr/>
          <a:lstStyle/>
          <a:p>
            <a:r>
              <a:rPr lang="sv-SE" sz="4800" dirty="0"/>
              <a:t>Totalt antal aktiva.</a:t>
            </a:r>
          </a:p>
        </p:txBody>
      </p:sp>
      <p:grpSp>
        <p:nvGrpSpPr>
          <p:cNvPr id="7" name="Group 6">
            <a:extLst>
              <a:ext uri="{FF2B5EF4-FFF2-40B4-BE49-F238E27FC236}">
                <a16:creationId xmlns:a16="http://schemas.microsoft.com/office/drawing/2014/main" id="{C499D4BC-CB9A-805D-884F-2507816A5173}"/>
              </a:ext>
            </a:extLst>
          </p:cNvPr>
          <p:cNvGrpSpPr/>
          <p:nvPr/>
        </p:nvGrpSpPr>
        <p:grpSpPr>
          <a:xfrm>
            <a:off x="9544690" y="-397467"/>
            <a:ext cx="3180459" cy="2581867"/>
            <a:chOff x="9931149" y="-232367"/>
            <a:chExt cx="2717800" cy="2206285"/>
          </a:xfrm>
        </p:grpSpPr>
        <p:pic>
          <p:nvPicPr>
            <p:cNvPr id="6" name="Bild 19">
              <a:extLst>
                <a:ext uri="{FF2B5EF4-FFF2-40B4-BE49-F238E27FC236}">
                  <a16:creationId xmlns:a16="http://schemas.microsoft.com/office/drawing/2014/main" id="{98D48625-F393-4FF5-3096-3DDAED6EF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1098" y="-232367"/>
              <a:ext cx="2032502" cy="2206285"/>
            </a:xfrm>
            <a:prstGeom prst="rect">
              <a:avLst/>
            </a:prstGeom>
          </p:spPr>
        </p:pic>
        <p:sp>
          <p:nvSpPr>
            <p:cNvPr id="5" name="Rubrik 1">
              <a:extLst>
                <a:ext uri="{FF2B5EF4-FFF2-40B4-BE49-F238E27FC236}">
                  <a16:creationId xmlns:a16="http://schemas.microsoft.com/office/drawing/2014/main" id="{E07EDF26-224C-B240-AC32-69375A557065}"/>
                </a:ext>
              </a:extLst>
            </p:cNvPr>
            <p:cNvSpPr txBox="1">
              <a:spLocks/>
            </p:cNvSpPr>
            <p:nvPr/>
          </p:nvSpPr>
          <p:spPr>
            <a:xfrm>
              <a:off x="9931149" y="114639"/>
              <a:ext cx="2717800" cy="1461471"/>
            </a:xfrm>
            <a:prstGeom prst="rect">
              <a:avLst/>
            </a:prstGeom>
            <a:noFill/>
          </p:spPr>
          <p:txBody>
            <a:bodyPr vert="horz" lIns="0" tIns="0" rIns="0" bIns="0" rtlCol="0" anchor="ctr" anchorCtr="0">
              <a:noAutofit/>
            </a:bodyPr>
            <a:lstStyle>
              <a:lvl1pPr algn="l" defTabSz="914400" rtl="0" eaLnBrk="1" latinLnBrk="0" hangingPunct="1">
                <a:lnSpc>
                  <a:spcPct val="80000"/>
                </a:lnSpc>
                <a:spcBef>
                  <a:spcPct val="0"/>
                </a:spcBef>
                <a:buNone/>
                <a:defRPr sz="6600" kern="1200" spc="-160" baseline="0">
                  <a:solidFill>
                    <a:schemeClr val="bg1"/>
                  </a:solidFill>
                  <a:latin typeface="+mj-lt"/>
                  <a:ea typeface="+mj-ea"/>
                  <a:cs typeface="+mj-cs"/>
                </a:defRPr>
              </a:lvl1pPr>
            </a:lstStyle>
            <a:p>
              <a:pPr algn="ctr"/>
              <a:r>
                <a:rPr lang="sv-SE" sz="3200" spc="0" dirty="0">
                  <a:solidFill>
                    <a:schemeClr val="tx1"/>
                  </a:solidFill>
                </a:rPr>
                <a:t>536 472</a:t>
              </a:r>
              <a:br>
                <a:rPr lang="sv-SE" sz="3200" spc="0" dirty="0">
                  <a:solidFill>
                    <a:schemeClr val="tx1"/>
                  </a:solidFill>
                </a:rPr>
              </a:br>
              <a:r>
                <a:rPr lang="sv-SE" sz="2000" spc="0" dirty="0">
                  <a:solidFill>
                    <a:schemeClr val="tx1"/>
                  </a:solidFill>
                  <a:latin typeface="Brix Sans ExtraLight" panose="02000000000000000000" pitchFamily="2" charset="77"/>
                </a:rPr>
                <a:t>2 oktober</a:t>
              </a:r>
              <a:endParaRPr lang="sv-SE" sz="3200" spc="0" dirty="0">
                <a:solidFill>
                  <a:schemeClr val="tx1"/>
                </a:solidFill>
                <a:latin typeface="Brix Sans ExtraLight" panose="02000000000000000000" pitchFamily="2" charset="77"/>
              </a:endParaRPr>
            </a:p>
          </p:txBody>
        </p:sp>
      </p:grpSp>
    </p:spTree>
    <p:extLst>
      <p:ext uri="{BB962C8B-B14F-4D97-AF65-F5344CB8AC3E}">
        <p14:creationId xmlns:p14="http://schemas.microsoft.com/office/powerpoint/2010/main" val="115643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 grpId="0"/>
    </p:bldLst>
  </p:timing>
</p:sld>
</file>

<file path=ppt/theme/theme1.xml><?xml version="1.0" encoding="utf-8"?>
<a:theme xmlns:a="http://schemas.openxmlformats.org/drawingml/2006/main" name="SGF">
  <a:themeElements>
    <a:clrScheme name="Anpassat 12">
      <a:dk1>
        <a:sysClr val="windowText" lastClr="000000"/>
      </a:dk1>
      <a:lt1>
        <a:sysClr val="window" lastClr="FFFFFF"/>
      </a:lt1>
      <a:dk2>
        <a:srgbClr val="3F3F3F"/>
      </a:dk2>
      <a:lt2>
        <a:srgbClr val="004F86"/>
      </a:lt2>
      <a:accent1>
        <a:srgbClr val="6496C8"/>
      </a:accent1>
      <a:accent2>
        <a:srgbClr val="00BDC5"/>
      </a:accent2>
      <a:accent3>
        <a:srgbClr val="8CBE75"/>
      </a:accent3>
      <a:accent4>
        <a:srgbClr val="FF694D"/>
      </a:accent4>
      <a:accent5>
        <a:srgbClr val="FFBE3D"/>
      </a:accent5>
      <a:accent6>
        <a:srgbClr val="9D1D96"/>
      </a:accent6>
      <a:hlink>
        <a:srgbClr val="004F86"/>
      </a:hlink>
      <a:folHlink>
        <a:srgbClr val="6496C8"/>
      </a:folHlink>
    </a:clrScheme>
    <a:fontScheme name="SGF">
      <a:majorFont>
        <a:latin typeface="Brix Sans Black"/>
        <a:ea typeface=""/>
        <a:cs typeface=""/>
      </a:majorFont>
      <a:minorFont>
        <a:latin typeface="Brix Slab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örkblå">
      <a:srgbClr val="004F86"/>
    </a:custClr>
    <a:custClr name="Gul">
      <a:srgbClr val="F2CD30"/>
    </a:custClr>
    <a:custClr name="Svartgrå">
      <a:srgbClr val="323232"/>
    </a:custClr>
    <a:custClr name="Pastellila">
      <a:srgbClr val="9896A4"/>
    </a:custClr>
    <a:custClr name="Mellanblå">
      <a:srgbClr val="6496C8"/>
    </a:custClr>
    <a:custClr name="Ljusare mellanblå">
      <a:srgbClr val="77A3CF"/>
    </a:custClr>
    <a:custClr name="Pastellblå">
      <a:srgbClr val="99DDDE"/>
    </a:custClr>
    <a:custClr name="Turkos">
      <a:srgbClr val="00BDC5"/>
    </a:custClr>
    <a:custClr>
      <a:srgbClr val="FFFFFF"/>
    </a:custClr>
    <a:custClr>
      <a:srgbClr val="FFFFFF"/>
    </a:custClr>
    <a:custClr name="Grön">
      <a:srgbClr val="8CBE75"/>
    </a:custClr>
    <a:custClr name="Olivgrön">
      <a:srgbClr val="B7C300"/>
    </a:custClr>
    <a:custClr name="Brandgul">
      <a:srgbClr val="FFBE3D"/>
    </a:custClr>
    <a:custClr name="Ljus persika">
      <a:srgbClr val="F7A66C"/>
    </a:custClr>
    <a:custClr name="Persika">
      <a:srgbClr val="FF694D"/>
    </a:custClr>
    <a:custClr name="Lila">
      <a:srgbClr val="9D1D96"/>
    </a:custClr>
    <a:custClr name="Ljusrosa">
      <a:srgbClr val="F8CACA"/>
    </a:custClr>
    <a:custClr name="Ljusbrun">
      <a:srgbClr val="B18F6A"/>
    </a:custClr>
    <a:custClr>
      <a:srgbClr val="FFFFFF"/>
    </a:custClr>
    <a:custClr>
      <a:srgbClr val="FFFFFF"/>
    </a:custClr>
  </a:custClrLst>
  <a:extLst>
    <a:ext uri="{05A4C25C-085E-4340-85A3-A5531E510DB2}">
      <thm15:themeFamily xmlns:thm15="http://schemas.microsoft.com/office/thememl/2012/main" name="SGF blå mall.potx" id="{75C3B87C-1D08-4BA8-9309-1B1B626B96FA}" vid="{6DC0085A-9696-4255-9EC3-FC50C8F89A02}"/>
    </a:ext>
  </a:extLst>
</a:theme>
</file>

<file path=ppt/theme/theme2.xml><?xml version="1.0" encoding="utf-8"?>
<a:theme xmlns:a="http://schemas.openxmlformats.org/drawingml/2006/main" name="Blå/turkos">
  <a:themeElements>
    <a:clrScheme name="Svart/ Orange Mall">
      <a:dk1>
        <a:srgbClr val="000000"/>
      </a:dk1>
      <a:lt1>
        <a:srgbClr val="FFFFFF"/>
      </a:lt1>
      <a:dk2>
        <a:srgbClr val="44546A"/>
      </a:dk2>
      <a:lt2>
        <a:srgbClr val="E7E6E6"/>
      </a:lt2>
      <a:accent1>
        <a:srgbClr val="004663"/>
      </a:accent1>
      <a:accent2>
        <a:srgbClr val="972533"/>
      </a:accent2>
      <a:accent3>
        <a:srgbClr val="767878"/>
      </a:accent3>
      <a:accent4>
        <a:srgbClr val="116478"/>
      </a:accent4>
      <a:accent5>
        <a:srgbClr val="50B5B8"/>
      </a:accent5>
      <a:accent6>
        <a:srgbClr val="F95E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_Turkos_Blå_test.pptx" id="{BE9004E2-327F-4F1E-BBA6-64F4380C74E3}" vid="{7A37B865-E357-4C01-A8F4-4B30BFE588DE}"/>
    </a:ext>
  </a:extLst>
</a:theme>
</file>

<file path=ppt/theme/theme3.xml><?xml version="1.0" encoding="utf-8"?>
<a:theme xmlns:a="http://schemas.openxmlformats.org/drawingml/2006/main" name="Office-tema">
  <a:themeElements>
    <a:clrScheme name="SGF">
      <a:dk1>
        <a:sysClr val="windowText" lastClr="000000"/>
      </a:dk1>
      <a:lt1>
        <a:sysClr val="window" lastClr="FFFFFF"/>
      </a:lt1>
      <a:dk2>
        <a:srgbClr val="3F3F3F"/>
      </a:dk2>
      <a:lt2>
        <a:srgbClr val="7C7C7A"/>
      </a:lt2>
      <a:accent1>
        <a:srgbClr val="004F86"/>
      </a:accent1>
      <a:accent2>
        <a:srgbClr val="6496C8"/>
      </a:accent2>
      <a:accent3>
        <a:srgbClr val="00BDC5"/>
      </a:accent3>
      <a:accent4>
        <a:srgbClr val="8CBE75"/>
      </a:accent4>
      <a:accent5>
        <a:srgbClr val="FF694D"/>
      </a:accent5>
      <a:accent6>
        <a:srgbClr val="FFBE3D"/>
      </a:accent6>
      <a:hlink>
        <a:srgbClr val="0563C1"/>
      </a:hlink>
      <a:folHlink>
        <a:srgbClr val="954F72"/>
      </a:folHlink>
    </a:clrScheme>
    <a:fontScheme name="SGF">
      <a:majorFont>
        <a:latin typeface="Brix Sans Black"/>
        <a:ea typeface=""/>
        <a:cs typeface=""/>
      </a:majorFont>
      <a:minorFont>
        <a:latin typeface="Brix Slab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SGF">
      <a:dk1>
        <a:sysClr val="windowText" lastClr="000000"/>
      </a:dk1>
      <a:lt1>
        <a:sysClr val="window" lastClr="FFFFFF"/>
      </a:lt1>
      <a:dk2>
        <a:srgbClr val="3F3F3F"/>
      </a:dk2>
      <a:lt2>
        <a:srgbClr val="7C7C7A"/>
      </a:lt2>
      <a:accent1>
        <a:srgbClr val="004F86"/>
      </a:accent1>
      <a:accent2>
        <a:srgbClr val="6496C8"/>
      </a:accent2>
      <a:accent3>
        <a:srgbClr val="00BDC5"/>
      </a:accent3>
      <a:accent4>
        <a:srgbClr val="8CBE75"/>
      </a:accent4>
      <a:accent5>
        <a:srgbClr val="FF694D"/>
      </a:accent5>
      <a:accent6>
        <a:srgbClr val="FFBE3D"/>
      </a:accent6>
      <a:hlink>
        <a:srgbClr val="0563C1"/>
      </a:hlink>
      <a:folHlink>
        <a:srgbClr val="954F72"/>
      </a:folHlink>
    </a:clrScheme>
    <a:fontScheme name="SGF">
      <a:majorFont>
        <a:latin typeface="Brix Sans Black"/>
        <a:ea typeface=""/>
        <a:cs typeface=""/>
      </a:majorFont>
      <a:minorFont>
        <a:latin typeface="Brix Slab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SGF blå mall</Template>
  <TotalTime>4048</TotalTime>
  <Words>4538</Words>
  <Application>Microsoft Office PowerPoint</Application>
  <PresentationFormat>Bredbild</PresentationFormat>
  <Paragraphs>366</Paragraphs>
  <Slides>38</Slides>
  <Notes>24</Notes>
  <HiddenSlides>0</HiddenSlides>
  <MMClips>0</MMClips>
  <ScaleCrop>false</ScaleCrop>
  <HeadingPairs>
    <vt:vector size="6" baseType="variant">
      <vt:variant>
        <vt:lpstr>Använt teckensnitt</vt:lpstr>
      </vt:variant>
      <vt:variant>
        <vt:i4>12</vt:i4>
      </vt:variant>
      <vt:variant>
        <vt:lpstr>Tema</vt:lpstr>
      </vt:variant>
      <vt:variant>
        <vt:i4>2</vt:i4>
      </vt:variant>
      <vt:variant>
        <vt:lpstr>Bildrubriker</vt:lpstr>
      </vt:variant>
      <vt:variant>
        <vt:i4>38</vt:i4>
      </vt:variant>
    </vt:vector>
  </HeadingPairs>
  <TitlesOfParts>
    <vt:vector size="52" baseType="lpstr">
      <vt:lpstr>Arial (Brödtext)</vt:lpstr>
      <vt:lpstr>Brix Sans Bold</vt:lpstr>
      <vt:lpstr>Franklin Gothic Medium Cond</vt:lpstr>
      <vt:lpstr>Brix Sans Black</vt:lpstr>
      <vt:lpstr>Brix Sans ExtraLight</vt:lpstr>
      <vt:lpstr>Arial Nova Light</vt:lpstr>
      <vt:lpstr>Brix Sans Light</vt:lpstr>
      <vt:lpstr>Brix Slab ExtraLight</vt:lpstr>
      <vt:lpstr>Brix Slab Light</vt:lpstr>
      <vt:lpstr>Brix Slab Black</vt:lpstr>
      <vt:lpstr>Arial</vt:lpstr>
      <vt:lpstr>Lab Grotesque Black</vt:lpstr>
      <vt:lpstr>SGF</vt:lpstr>
      <vt:lpstr>Blå/turkos</vt:lpstr>
      <vt:lpstr>Strategi 2031.</vt:lpstr>
      <vt:lpstr>PowerPoint-presentation</vt:lpstr>
      <vt:lpstr>Svenska Golfförbundets strategi 2031.</vt:lpstr>
      <vt:lpstr>Din roll i golfens demokrati.</vt:lpstr>
      <vt:lpstr>De tre byggstenarna i Svenska Golfförbundets strategi.</vt:lpstr>
      <vt:lpstr>Mot förbundsmötet 2025.</vt:lpstr>
      <vt:lpstr>En modell för hela Golfsverige.</vt:lpstr>
      <vt:lpstr>Vi är många,  men mår vi bra?</vt:lpstr>
      <vt:lpstr>Totalt antal aktiva.</vt:lpstr>
      <vt:lpstr>Herrar.</vt:lpstr>
      <vt:lpstr>Pojkar.</vt:lpstr>
      <vt:lpstr>Förändring på klubbnivå.</vt:lpstr>
      <vt:lpstr>Förändring distrikt.</vt:lpstr>
      <vt:lpstr>5 omvärldsspaningar som påverkar golfen.</vt:lpstr>
      <vt:lpstr>Miljö och klimat.</vt:lpstr>
      <vt:lpstr>Digitalisering och kommunikation.</vt:lpstr>
      <vt:lpstr>Polarisering och konfliktnivåer.</vt:lpstr>
      <vt:lpstr>Nya förväntningar.</vt:lpstr>
      <vt:lpstr>Ekonomin förändras.</vt:lpstr>
      <vt:lpstr>PowerPoint-presentation</vt:lpstr>
      <vt:lpstr>Hot &amp; Möjligheter klubbperspektiv  Jämtland Härjedalens GDF</vt:lpstr>
      <vt:lpstr>Allmänhetens syn på golfen i Sverige 2023.</vt:lpstr>
      <vt:lpstr>Vilket är ditt helhetsintryck av golf?</vt:lpstr>
      <vt:lpstr>PowerPoint-presentation</vt:lpstr>
      <vt:lpstr>PowerPoint-presentation</vt:lpstr>
      <vt:lpstr>I vilken utsträckning tycker du att golfen står för dessa värden?</vt:lpstr>
      <vt:lpstr>PowerPoint-presentation</vt:lpstr>
      <vt:lpstr>PowerPoint-presentation</vt:lpstr>
      <vt:lpstr>PowerPoint-presentation</vt:lpstr>
      <vt:lpstr>Hur ser nuläget ut i Golfsverige?</vt:lpstr>
      <vt:lpstr>Så har nuläget utarbetats.</vt:lpstr>
      <vt:lpstr>PowerPoint-presentation</vt:lpstr>
      <vt:lpstr>PowerPoint-presentation</vt:lpstr>
      <vt:lpstr>PowerPoint-presentation</vt:lpstr>
      <vt:lpstr>PowerPoint-presentation</vt:lpstr>
      <vt:lpstr>PowerPoint-presentation</vt:lpstr>
      <vt:lpstr>PowerPoint-presentation</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Kristina Hedberg Adamson</dc:creator>
  <cp:lastModifiedBy>Gunnar Håkansson (Golf)</cp:lastModifiedBy>
  <cp:revision>153</cp:revision>
  <cp:lastPrinted>2023-09-15T06:52:18Z</cp:lastPrinted>
  <dcterms:created xsi:type="dcterms:W3CDTF">2019-10-30T16:16:16Z</dcterms:created>
  <dcterms:modified xsi:type="dcterms:W3CDTF">2023-11-26T12:21:01Z</dcterms:modified>
</cp:coreProperties>
</file>